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0"/>
  </p:notesMasterIdLst>
  <p:handoutMasterIdLst>
    <p:handoutMasterId r:id="rId61"/>
  </p:handoutMasterIdLst>
  <p:sldIdLst>
    <p:sldId id="507" r:id="rId2"/>
    <p:sldId id="508" r:id="rId3"/>
    <p:sldId id="509" r:id="rId4"/>
    <p:sldId id="510" r:id="rId5"/>
    <p:sldId id="512" r:id="rId6"/>
    <p:sldId id="513" r:id="rId7"/>
    <p:sldId id="576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23" r:id="rId18"/>
    <p:sldId id="530" r:id="rId19"/>
    <p:sldId id="531" r:id="rId20"/>
    <p:sldId id="532" r:id="rId21"/>
    <p:sldId id="533" r:id="rId22"/>
    <p:sldId id="534" r:id="rId23"/>
    <p:sldId id="590" r:id="rId24"/>
    <p:sldId id="591" r:id="rId25"/>
    <p:sldId id="592" r:id="rId26"/>
    <p:sldId id="593" r:id="rId27"/>
    <p:sldId id="524" r:id="rId28"/>
    <p:sldId id="525" r:id="rId29"/>
    <p:sldId id="526" r:id="rId30"/>
    <p:sldId id="528" r:id="rId31"/>
    <p:sldId id="574" r:id="rId32"/>
    <p:sldId id="579" r:id="rId33"/>
    <p:sldId id="581" r:id="rId34"/>
    <p:sldId id="580" r:id="rId35"/>
    <p:sldId id="529" r:id="rId36"/>
    <p:sldId id="575" r:id="rId37"/>
    <p:sldId id="540" r:id="rId38"/>
    <p:sldId id="537" r:id="rId39"/>
    <p:sldId id="543" r:id="rId40"/>
    <p:sldId id="544" r:id="rId41"/>
    <p:sldId id="545" r:id="rId42"/>
    <p:sldId id="546" r:id="rId43"/>
    <p:sldId id="582" r:id="rId44"/>
    <p:sldId id="583" r:id="rId45"/>
    <p:sldId id="584" r:id="rId46"/>
    <p:sldId id="594" r:id="rId47"/>
    <p:sldId id="595" r:id="rId48"/>
    <p:sldId id="585" r:id="rId49"/>
    <p:sldId id="586" r:id="rId50"/>
    <p:sldId id="587" r:id="rId51"/>
    <p:sldId id="588" r:id="rId52"/>
    <p:sldId id="567" r:id="rId53"/>
    <p:sldId id="566" r:id="rId54"/>
    <p:sldId id="401" r:id="rId55"/>
    <p:sldId id="490" r:id="rId56"/>
    <p:sldId id="491" r:id="rId57"/>
    <p:sldId id="493" r:id="rId58"/>
    <p:sldId id="4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00F0568-5070-49EB-8B52-2049171167AC}">
          <p14:sldIdLst>
            <p14:sldId id="507"/>
            <p14:sldId id="508"/>
            <p14:sldId id="509"/>
          </p14:sldIdLst>
        </p14:section>
        <p14:section name="Software Development" id="{6867D8FF-5A0C-4567-825B-24E0135C7145}">
          <p14:sldIdLst>
            <p14:sldId id="510"/>
            <p14:sldId id="512"/>
            <p14:sldId id="513"/>
            <p14:sldId id="576"/>
          </p14:sldIdLst>
        </p14:section>
        <p14:section name="Software Distribution Types" id="{96648B92-980F-4A0D-808B-7B7C249F881F}">
          <p14:sldIdLst>
            <p14:sldId id="514"/>
            <p14:sldId id="515"/>
            <p14:sldId id="516"/>
            <p14:sldId id="517"/>
          </p14:sldIdLst>
        </p14:section>
        <p14:section name="Bugs" id="{9C623E63-C04C-4E17-BCBF-F46225CA676B}">
          <p14:sldIdLst>
            <p14:sldId id="518"/>
            <p14:sldId id="519"/>
            <p14:sldId id="520"/>
            <p14:sldId id="521"/>
            <p14:sldId id="522"/>
            <p14:sldId id="523"/>
          </p14:sldIdLst>
        </p14:section>
        <p14:section name="What is Testing?" id="{69E23D4E-6DE7-4131-838E-34DBF4A4EBE0}">
          <p14:sldIdLst>
            <p14:sldId id="530"/>
            <p14:sldId id="531"/>
            <p14:sldId id="532"/>
            <p14:sldId id="533"/>
            <p14:sldId id="534"/>
            <p14:sldId id="590"/>
            <p14:sldId id="591"/>
            <p14:sldId id="592"/>
            <p14:sldId id="593"/>
          </p14:sldIdLst>
        </p14:section>
        <p14:section name="Software Quality Assurance" id="{CC6161CB-C6DF-4AC5-90E1-73666247F7B7}">
          <p14:sldIdLst>
            <p14:sldId id="524"/>
            <p14:sldId id="525"/>
            <p14:sldId id="526"/>
            <p14:sldId id="528"/>
            <p14:sldId id="574"/>
            <p14:sldId id="579"/>
            <p14:sldId id="581"/>
            <p14:sldId id="580"/>
            <p14:sldId id="529"/>
            <p14:sldId id="575"/>
            <p14:sldId id="540"/>
          </p14:sldIdLst>
        </p14:section>
        <p14:section name="QA Responsibilities" id="{BCCE9C1A-1182-4E4F-9C63-5901D470D263}">
          <p14:sldIdLst>
            <p14:sldId id="537"/>
            <p14:sldId id="543"/>
            <p14:sldId id="544"/>
            <p14:sldId id="545"/>
            <p14:sldId id="546"/>
            <p14:sldId id="582"/>
            <p14:sldId id="583"/>
            <p14:sldId id="584"/>
            <p14:sldId id="594"/>
            <p14:sldId id="595"/>
            <p14:sldId id="585"/>
            <p14:sldId id="586"/>
            <p14:sldId id="587"/>
            <p14:sldId id="588"/>
            <p14:sldId id="567"/>
          </p14:sldIdLst>
        </p14:section>
        <p14:section name="Conclusion" id="{E03AF10D-6EED-4025-81EA-F10E004085DF}">
          <p14:sldIdLst>
            <p14:sldId id="566"/>
            <p14:sldId id="401"/>
            <p14:sldId id="490"/>
            <p14:sldId id="491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67" d="100"/>
          <a:sy n="67" d="100"/>
        </p:scale>
        <p:origin x="77" y="42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14.4.2020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5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89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043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321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091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450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22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096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79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39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33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761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833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706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841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860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9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610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605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37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85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162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850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459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93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45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601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569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884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20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01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6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4904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8216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344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75F0223-87E3-4C05-91AA-A011DFE044FF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49F29-3F5C-4DB2-AA79-A17D5A6A90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4D6516-9CC1-4493-A2E3-B2CCC2456BB3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1A616-39F7-4D90-A521-962C4018B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4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34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12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512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824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8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31C491-682F-465D-8406-784E83F04287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38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C65E5-8744-450A-A687-BFA20DB68FB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2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5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76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" y="6184677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9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7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8" y="6390564"/>
            <a:ext cx="808713" cy="308845"/>
          </a:xfrm>
        </p:spPr>
        <p:txBody>
          <a:bodyPr/>
          <a:lstStyle/>
          <a:p>
            <a:fld id="{549DC43C-321F-4A8D-8152-D38BC956589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761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80CB02-5673-4788-ABA3-1F4630D44C3C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808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  <p:sldLayoutId id="2147483694" r:id="rId15"/>
    <p:sldLayoutId id="2147483698" r:id="rId16"/>
    <p:sldLayoutId id="214748369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www.bugzilla.org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://trac.edgewall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hyperlink" Target="https://github.com/issues" TargetMode="External"/><Relationship Id="rId4" Type="http://schemas.openxmlformats.org/officeDocument/2006/relationships/hyperlink" Target="https://www.atlassian.com/software/jira" TargetMode="External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" Type="http://schemas.openxmlformats.org/officeDocument/2006/relationships/hyperlink" Target="https://www.superhosting.bg/?gclid=CjwKCAjw5fzrBRASEiwAD2OSV2HM9vD3KXFwexq_hE27VNo1Gx0yBWBbYg7Ef677GKVaQu7Vn2bX7hoCIkoQAvD_BwE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www.infragistics.com/" TargetMode="External"/><Relationship Id="rId12" Type="http://schemas.openxmlformats.org/officeDocument/2006/relationships/image" Target="../media/image68.png"/><Relationship Id="rId17" Type="http://schemas.openxmlformats.org/officeDocument/2006/relationships/hyperlink" Target="https://netpeak.bg/" TargetMode="External"/><Relationship Id="rId25" Type="http://schemas.openxmlformats.org/officeDocument/2006/relationships/hyperlink" Target="http://www.xs-software.com/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11" Type="http://schemas.openxmlformats.org/officeDocument/2006/relationships/hyperlink" Target="https://motion-software.com/" TargetMode="External"/><Relationship Id="rId24" Type="http://schemas.openxmlformats.org/officeDocument/2006/relationships/image" Target="../media/image74.png"/><Relationship Id="rId5" Type="http://schemas.openxmlformats.org/officeDocument/2006/relationships/hyperlink" Target="https://stemo.bg/en/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sbtech.com/" TargetMode="External"/><Relationship Id="rId10" Type="http://schemas.openxmlformats.org/officeDocument/2006/relationships/image" Target="../media/image67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www.indeavr.com/en" TargetMode="External"/><Relationship Id="rId14" Type="http://schemas.openxmlformats.org/officeDocument/2006/relationships/image" Target="../media/image69.png"/><Relationship Id="rId22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9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hyperlink" Target="https://softuni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Introduction to Software Development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Introduction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839949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bg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5401" y="5013177"/>
            <a:ext cx="2950749" cy="958971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5401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93" y="2259000"/>
            <a:ext cx="3288814" cy="24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2001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/>
          <a:p>
            <a:pPr marL="304747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sz="3400" dirty="0"/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A major leap in the software distribution</a:t>
            </a:r>
            <a:endParaRPr sz="3400" dirty="0"/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Browsers</a:t>
            </a:r>
            <a:r>
              <a:rPr lang="en-US" sz="3400" dirty="0">
                <a:ea typeface="Calibri"/>
                <a:cs typeface="Calibri"/>
                <a:sym typeface="Calibri"/>
              </a:rPr>
              <a:t> and </a:t>
            </a: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technologies</a:t>
            </a:r>
            <a:r>
              <a:rPr lang="en-US" sz="3400" dirty="0">
                <a:ea typeface="Calibri"/>
                <a:cs typeface="Calibri"/>
                <a:sym typeface="Calibri"/>
              </a:rPr>
              <a:t> are developed in favor of web apps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onsolas"/>
                <a:cs typeface="Consolas"/>
                <a:sym typeface="Consolas"/>
              </a:rPr>
              <a:t>2005 – the term </a:t>
            </a:r>
            <a:r>
              <a:rPr lang="en-US" sz="32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AJAX</a:t>
            </a:r>
            <a:r>
              <a:rPr lang="en-US" sz="3200" dirty="0">
                <a:ea typeface="Consolas"/>
                <a:cs typeface="Consolas"/>
                <a:sym typeface="Consolas"/>
              </a:rPr>
              <a:t> was coined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onsolas"/>
                <a:cs typeface="Consolas"/>
                <a:sym typeface="Consolas"/>
              </a:rPr>
              <a:t>2011 – </a:t>
            </a:r>
            <a:r>
              <a:rPr lang="en-US" sz="32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HTML5</a:t>
            </a:r>
            <a:r>
              <a:rPr lang="en-US" sz="3200" dirty="0">
                <a:ea typeface="Consolas"/>
                <a:cs typeface="Consolas"/>
                <a:sym typeface="Consolas"/>
              </a:rPr>
              <a:t> was finalized</a:t>
            </a:r>
            <a:br>
              <a:rPr lang="en-US" sz="3200" dirty="0">
                <a:ea typeface="Consolas"/>
                <a:cs typeface="Consolas"/>
                <a:sym typeface="Consolas"/>
              </a:rPr>
            </a:br>
            <a:r>
              <a:rPr lang="en-US" sz="3200" dirty="0">
                <a:ea typeface="Consolas"/>
                <a:cs typeface="Consolas"/>
                <a:sym typeface="Consolas"/>
              </a:rPr>
              <a:t>and "</a:t>
            </a:r>
            <a:r>
              <a:rPr lang="en-US" sz="32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modern Web</a:t>
            </a:r>
            <a:r>
              <a:rPr lang="en-US" sz="3200" dirty="0">
                <a:ea typeface="Consolas"/>
                <a:cs typeface="Consolas"/>
                <a:sym typeface="Consolas"/>
              </a:rPr>
              <a:t>" emerged</a:t>
            </a:r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dirty="0">
                <a:solidFill>
                  <a:schemeClr val="bg1"/>
                </a:solidFill>
                <a:sym typeface="Consolas"/>
              </a:rPr>
              <a:t>Cloud apps </a:t>
            </a:r>
            <a:r>
              <a:rPr lang="en-US" sz="3400" dirty="0">
                <a:sym typeface="Consolas"/>
              </a:rPr>
              <a:t>– Web apps</a:t>
            </a:r>
            <a:br>
              <a:rPr lang="en-US" sz="3400" dirty="0">
                <a:sym typeface="Consolas"/>
              </a:rPr>
            </a:br>
            <a:r>
              <a:rPr lang="en-US" sz="3400" dirty="0">
                <a:sym typeface="Consolas"/>
              </a:rPr>
              <a:t>on the cloud</a:t>
            </a:r>
            <a:endParaRPr sz="34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449" y="3429000"/>
            <a:ext cx="2121711" cy="2121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27" y="3834000"/>
            <a:ext cx="2268449" cy="10888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2001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/>
          <a:p>
            <a:pPr marL="304747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App distribution platforms </a:t>
            </a:r>
            <a:r>
              <a:rPr lang="en-US" sz="3400" dirty="0">
                <a:ea typeface="Calibri"/>
                <a:cs typeface="Calibri"/>
                <a:sym typeface="Calibri"/>
              </a:rPr>
              <a:t>began appearing in 2008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onsolas"/>
                <a:cs typeface="Consolas"/>
                <a:sym typeface="Consolas"/>
              </a:rPr>
              <a:t>Apple app store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onsolas"/>
                <a:cs typeface="Consolas"/>
                <a:sym typeface="Consolas"/>
              </a:rPr>
              <a:t>Google play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onsolas"/>
                <a:cs typeface="Consolas"/>
                <a:sym typeface="Consolas"/>
              </a:rPr>
              <a:t>Windows phone store</a:t>
            </a:r>
            <a:endParaRPr sz="3200" dirty="0">
              <a:ea typeface="Consolas"/>
              <a:cs typeface="Consolas"/>
              <a:sym typeface="Consolas"/>
            </a:endParaRPr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sz="3400" dirty="0"/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Reached bigger market share than retail software</a:t>
            </a:r>
            <a:endParaRPr sz="3400"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4057" y="5219222"/>
            <a:ext cx="2700000" cy="77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6000" y="4998592"/>
            <a:ext cx="1886407" cy="12116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5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5400" y="4704825"/>
            <a:ext cx="10958928" cy="768084"/>
          </a:xfrm>
        </p:spPr>
        <p:txBody>
          <a:bodyPr/>
          <a:lstStyle/>
          <a:p>
            <a:r>
              <a:rPr lang="en-US" sz="6000" dirty="0">
                <a:ea typeface="Calibri"/>
                <a:cs typeface="Calibri"/>
                <a:sym typeface="Calibri"/>
              </a:rPr>
              <a:t>Bugs</a:t>
            </a:r>
            <a:endParaRPr lang="bg-BG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268760"/>
            <a:ext cx="2643942" cy="26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Human beings can make an </a:t>
            </a:r>
            <a:r>
              <a:rPr lang="en-US" b="1" dirty="0" smtClean="0">
                <a:solidFill>
                  <a:schemeClr val="bg1"/>
                </a:solidFill>
              </a:rPr>
              <a:t>error</a:t>
            </a:r>
            <a:r>
              <a:rPr lang="en-US" dirty="0" smtClean="0"/>
              <a:t> (mistake)</a:t>
            </a:r>
          </a:p>
          <a:p>
            <a:r>
              <a:rPr lang="en-US" dirty="0" smtClean="0"/>
              <a:t>Errors produce </a:t>
            </a:r>
            <a:r>
              <a:rPr lang="en-US" b="1" dirty="0" smtClean="0">
                <a:solidFill>
                  <a:schemeClr val="bg1"/>
                </a:solidFill>
              </a:rPr>
              <a:t>defects</a:t>
            </a:r>
          </a:p>
          <a:p>
            <a:pPr lvl="1"/>
            <a:r>
              <a:rPr lang="en-US" dirty="0" smtClean="0"/>
              <a:t>Defects are </a:t>
            </a:r>
            <a:r>
              <a:rPr lang="en-US" b="1" dirty="0" smtClean="0">
                <a:solidFill>
                  <a:schemeClr val="bg1"/>
                </a:solidFill>
              </a:rPr>
              <a:t>faults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bg1"/>
                </a:solidFill>
              </a:rPr>
              <a:t>bugs</a:t>
            </a:r>
            <a:r>
              <a:rPr lang="en-US" dirty="0" smtClean="0"/>
              <a:t> in the program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code, or in a document</a:t>
            </a:r>
          </a:p>
          <a:p>
            <a:r>
              <a:rPr lang="en-US" dirty="0" smtClean="0"/>
              <a:t>If a defect in code is executed, that might cause a </a:t>
            </a:r>
            <a:r>
              <a:rPr lang="en-US" b="1" dirty="0" smtClean="0">
                <a:solidFill>
                  <a:schemeClr val="bg1"/>
                </a:solidFill>
              </a:rPr>
              <a:t>failure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Fail to do what it should do</a:t>
            </a:r>
          </a:p>
          <a:p>
            <a:pPr lvl="1"/>
            <a:r>
              <a:rPr lang="en-US" dirty="0" smtClean="0"/>
              <a:t>Do something it shouldn’t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Defects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000" y="1420813"/>
            <a:ext cx="2455581" cy="182040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975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human factor</a:t>
            </a:r>
            <a:endParaRPr lang="en-US" dirty="0" smtClean="0"/>
          </a:p>
          <a:p>
            <a:pPr lvl="1"/>
            <a:r>
              <a:rPr lang="en-US" dirty="0" smtClean="0"/>
              <a:t>Humans make mistakes</a:t>
            </a:r>
          </a:p>
          <a:p>
            <a:pPr lvl="1"/>
            <a:r>
              <a:rPr lang="en-US" dirty="0" smtClean="0"/>
              <a:t>Poor training</a:t>
            </a:r>
          </a:p>
          <a:p>
            <a:pPr lvl="1"/>
            <a:r>
              <a:rPr lang="en-US" dirty="0" smtClean="0"/>
              <a:t>Time pressure</a:t>
            </a:r>
          </a:p>
          <a:p>
            <a:pPr lvl="1"/>
            <a:r>
              <a:rPr lang="en-US" dirty="0" smtClean="0"/>
              <a:t>Code complexity</a:t>
            </a:r>
          </a:p>
          <a:p>
            <a:pPr lvl="1"/>
            <a:r>
              <a:rPr lang="en-US" dirty="0" smtClean="0"/>
              <a:t>Complexity of infrastructure</a:t>
            </a:r>
          </a:p>
          <a:p>
            <a:pPr lvl="1"/>
            <a:r>
              <a:rPr lang="en-US" dirty="0" smtClean="0"/>
              <a:t>Changing technologies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Calibri"/>
              </a:rPr>
              <a:t>Human Factor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8EF07BE-59F1-4DFC-9805-52908389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00" y="1931734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2002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hardware 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 smtClean="0"/>
              <a:t>Organizational Factors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506" y="1952626"/>
            <a:ext cx="3672408" cy="4039649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Anomaly</a:t>
            </a:r>
          </a:p>
          <a:p>
            <a:r>
              <a:rPr lang="en-GB" dirty="0" smtClean="0"/>
              <a:t>Error </a:t>
            </a:r>
          </a:p>
          <a:p>
            <a:r>
              <a:rPr lang="en-US" dirty="0" smtClean="0"/>
              <a:t>Bug</a:t>
            </a:r>
          </a:p>
          <a:p>
            <a:pPr lvl="1"/>
            <a:r>
              <a:rPr lang="en-US" dirty="0" smtClean="0"/>
              <a:t>Defect</a:t>
            </a:r>
          </a:p>
          <a:p>
            <a:pPr lvl="1"/>
            <a:r>
              <a:rPr lang="en-US" dirty="0" smtClean="0"/>
              <a:t>Fault</a:t>
            </a:r>
          </a:p>
          <a:p>
            <a:pPr lvl="1"/>
            <a:r>
              <a:rPr lang="en-US" dirty="0" smtClean="0"/>
              <a:t>Problem</a:t>
            </a:r>
          </a:p>
          <a:p>
            <a:r>
              <a:rPr lang="en-US" dirty="0" smtClean="0"/>
              <a:t>Failure</a:t>
            </a:r>
          </a:p>
          <a:p>
            <a:r>
              <a:rPr lang="en-US" dirty="0" smtClean="0"/>
              <a:t>Defect / fault masking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Defects Terminology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124C-620C-4690-B7C2-05CD68110A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6000" y="2844000"/>
            <a:ext cx="2569102" cy="25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sym typeface="Calibri"/>
              </a:rPr>
              <a:t>Unfixed bugs </a:t>
            </a:r>
            <a:r>
              <a:rPr lang="en-US" b="1" dirty="0" smtClean="0">
                <a:solidFill>
                  <a:schemeClr val="bg1"/>
                </a:solidFill>
                <a:sym typeface="Calibri"/>
              </a:rPr>
              <a:t>camouflage</a:t>
            </a:r>
            <a:r>
              <a:rPr lang="en-US" dirty="0" smtClean="0">
                <a:sym typeface="Calibri"/>
              </a:rPr>
              <a:t> other bugs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 smtClean="0">
                <a:sym typeface="Calibri"/>
              </a:rPr>
              <a:t>Suggest quality isn’t important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  <a:sym typeface="Calibri"/>
              </a:rPr>
              <a:t>Duplicate</a:t>
            </a:r>
            <a:r>
              <a:rPr lang="en-US" dirty="0" smtClean="0">
                <a:sym typeface="Calibri"/>
              </a:rPr>
              <a:t> effort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 smtClean="0">
                <a:sym typeface="Calibri"/>
              </a:rPr>
              <a:t>Unreliable metrics and money loss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 smtClean="0">
                <a:sym typeface="Calibri"/>
              </a:rPr>
              <a:t>Fixing a bug </a:t>
            </a:r>
            <a:r>
              <a:rPr lang="en-US" b="1" dirty="0" smtClean="0">
                <a:solidFill>
                  <a:schemeClr val="bg1"/>
                </a:solidFill>
                <a:sym typeface="Calibri"/>
              </a:rPr>
              <a:t>today</a:t>
            </a:r>
            <a:r>
              <a:rPr lang="en-US" dirty="0" smtClean="0">
                <a:sym typeface="Calibri"/>
              </a:rPr>
              <a:t> </a:t>
            </a:r>
            <a:r>
              <a:rPr lang="en-US" b="1" dirty="0" smtClean="0">
                <a:solidFill>
                  <a:schemeClr val="bg1"/>
                </a:solidFill>
                <a:sym typeface="Calibri"/>
              </a:rPr>
              <a:t>costs</a:t>
            </a:r>
            <a:r>
              <a:rPr lang="en-US" dirty="0" smtClean="0">
                <a:sym typeface="Calibri"/>
              </a:rPr>
              <a:t> </a:t>
            </a:r>
            <a:r>
              <a:rPr lang="en-US" b="1" dirty="0" smtClean="0">
                <a:solidFill>
                  <a:schemeClr val="bg1"/>
                </a:solidFill>
                <a:sym typeface="Calibri"/>
              </a:rPr>
              <a:t>less</a:t>
            </a:r>
            <a:r>
              <a:rPr lang="en-US" dirty="0" smtClean="0">
                <a:sym typeface="Calibri"/>
              </a:rPr>
              <a:t> than tomorrow</a:t>
            </a:r>
            <a:endParaRPr lang="en-US" dirty="0"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Bug Fixing Importance</a:t>
            </a:r>
            <a:endParaRPr lang="en-US" dirty="0"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1000" y="1719000"/>
            <a:ext cx="2449200" cy="2039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</p:spTree>
    <p:extLst>
      <p:ext uri="{BB962C8B-B14F-4D97-AF65-F5344CB8AC3E}">
        <p14:creationId xmlns:p14="http://schemas.microsoft.com/office/powerpoint/2010/main" val="39828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Is Testing?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13400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process of exercising software</a:t>
            </a:r>
          </a:p>
          <a:p>
            <a:pPr lvl="1"/>
            <a:r>
              <a:rPr lang="en-US" dirty="0" smtClean="0"/>
              <a:t>To verify that it satisfies specified requirements </a:t>
            </a:r>
            <a:br>
              <a:rPr lang="en-US" dirty="0" smtClean="0"/>
            </a:br>
            <a:r>
              <a:rPr lang="en-US" dirty="0" smtClean="0"/>
              <a:t>and to detect errors</a:t>
            </a:r>
          </a:p>
          <a:p>
            <a:r>
              <a:rPr lang="en-US" dirty="0" smtClean="0"/>
              <a:t>The process of analyzing a software item </a:t>
            </a:r>
          </a:p>
          <a:p>
            <a:pPr lvl="1"/>
            <a:r>
              <a:rPr lang="en-US" dirty="0" smtClean="0"/>
              <a:t>To detect the differences between existing and </a:t>
            </a:r>
            <a:br>
              <a:rPr lang="en-US" dirty="0" smtClean="0"/>
            </a:br>
            <a:r>
              <a:rPr lang="en-US" dirty="0" smtClean="0"/>
              <a:t>required conditions (that is, bugs) </a:t>
            </a:r>
          </a:p>
          <a:p>
            <a:pPr lvl="1"/>
            <a:r>
              <a:rPr lang="en-US" dirty="0" smtClean="0"/>
              <a:t>To evaluate the features of the software item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Testing?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2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Software Development</a:t>
            </a:r>
            <a:endParaRPr lang="en-US" dirty="0"/>
          </a:p>
          <a:p>
            <a:pPr marL="446088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Software Distribution Types</a:t>
            </a:r>
            <a:endParaRPr lang="en-US" dirty="0"/>
          </a:p>
          <a:p>
            <a:pPr marL="446088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ea typeface="Calibri"/>
                <a:cs typeface="Calibri"/>
                <a:sym typeface="Calibri"/>
              </a:rPr>
              <a:t>Bugs</a:t>
            </a:r>
          </a:p>
          <a:p>
            <a:pPr marL="446088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Testing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?</a:t>
            </a:r>
          </a:p>
          <a:p>
            <a:pPr marL="446088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ea typeface="Calibri"/>
                <a:cs typeface="Calibri"/>
                <a:sym typeface="Calibri"/>
              </a:rPr>
              <a:t>Software Quality Assurance</a:t>
            </a:r>
          </a:p>
          <a:p>
            <a:pPr marL="446088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QA 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Responsibilities</a:t>
            </a:r>
            <a:endParaRPr lang="en-US" sz="3400" dirty="0"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E901-0804-4C41-B6F7-C6298862A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process of operating a system or component </a:t>
            </a:r>
            <a:br>
              <a:rPr lang="en-US" dirty="0" smtClean="0"/>
            </a:br>
            <a:r>
              <a:rPr lang="en-US" dirty="0" smtClean="0"/>
              <a:t>under specified conditions</a:t>
            </a:r>
          </a:p>
          <a:p>
            <a:pPr lvl="1"/>
            <a:r>
              <a:rPr lang="en-US" dirty="0" smtClean="0"/>
              <a:t>Observing or recording the results</a:t>
            </a:r>
          </a:p>
          <a:p>
            <a:pPr lvl="1"/>
            <a:r>
              <a:rPr lang="en-US" dirty="0" smtClean="0"/>
              <a:t>Making an evaluation of some aspect of the </a:t>
            </a:r>
            <a:br>
              <a:rPr lang="en-US" dirty="0" smtClean="0"/>
            </a:br>
            <a:r>
              <a:rPr lang="en-US" dirty="0" smtClean="0"/>
              <a:t>system or component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Testing? (2)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1000" y="3699000"/>
            <a:ext cx="2960944" cy="20608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Testing is not just running tests, but also:</a:t>
            </a:r>
          </a:p>
          <a:p>
            <a:pPr lvl="1"/>
            <a:r>
              <a:rPr lang="en-US" smtClean="0"/>
              <a:t>Planning and control</a:t>
            </a:r>
          </a:p>
          <a:p>
            <a:pPr lvl="1"/>
            <a:r>
              <a:rPr lang="en-US" smtClean="0"/>
              <a:t>Choosing test conditions</a:t>
            </a:r>
          </a:p>
          <a:p>
            <a:pPr lvl="1"/>
            <a:r>
              <a:rPr lang="en-US" smtClean="0"/>
              <a:t>Designing and executing test cases</a:t>
            </a:r>
          </a:p>
          <a:p>
            <a:pPr lvl="1"/>
            <a:r>
              <a:rPr lang="en-US" smtClean="0"/>
              <a:t>Checking results</a:t>
            </a:r>
          </a:p>
          <a:p>
            <a:pPr lvl="1"/>
            <a:r>
              <a:rPr lang="en-US" smtClean="0"/>
              <a:t>Evaluating exit criteria</a:t>
            </a:r>
          </a:p>
          <a:p>
            <a:pPr lvl="1"/>
            <a:r>
              <a:rPr lang="en-US" smtClean="0"/>
              <a:t>Reporting on the testing process and system under test</a:t>
            </a:r>
          </a:p>
          <a:p>
            <a:pPr lvl="1"/>
            <a:r>
              <a:rPr lang="en-US" smtClean="0"/>
              <a:t>Finalizing or completing closure activities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Test Activities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7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Testing pursues several objectives:</a:t>
            </a:r>
          </a:p>
          <a:p>
            <a:pPr lvl="1"/>
            <a:r>
              <a:rPr lang="en-US" smtClean="0"/>
              <a:t>Finding defects</a:t>
            </a:r>
          </a:p>
          <a:p>
            <a:pPr lvl="1"/>
            <a:r>
              <a:rPr lang="en-US" smtClean="0"/>
              <a:t>Gaining confidence about the level of quality</a:t>
            </a:r>
          </a:p>
          <a:p>
            <a:pPr lvl="1"/>
            <a:r>
              <a:rPr lang="en-US" smtClean="0"/>
              <a:t>Providing information for decision-making</a:t>
            </a:r>
          </a:p>
          <a:p>
            <a:pPr lvl="1"/>
            <a:r>
              <a:rPr lang="en-US" smtClean="0"/>
              <a:t>Preventing defects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Test Objectives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Calibri"/>
              </a:rPr>
              <a:t>Static vs. Dynamic Testing Techniques</a:t>
            </a:r>
            <a:endParaRPr lang="en-US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Dynamic tests</a:t>
            </a:r>
            <a:endParaRPr lang="en-US" smtClean="0"/>
          </a:p>
          <a:p>
            <a:pPr lvl="1"/>
            <a:r>
              <a:rPr lang="en-US" smtClean="0">
                <a:sym typeface="Calibri"/>
              </a:rPr>
              <a:t>Aim to find problems in </a:t>
            </a:r>
            <a:br>
              <a:rPr lang="en-US" smtClean="0">
                <a:sym typeface="Calibri"/>
              </a:rPr>
            </a:br>
            <a:r>
              <a:rPr lang="en-US" smtClean="0">
                <a:sym typeface="Calibri"/>
              </a:rPr>
              <a:t>an instance of the product</a:t>
            </a:r>
          </a:p>
          <a:p>
            <a:pPr lvl="1"/>
            <a:r>
              <a:rPr lang="en-US" smtClean="0"/>
              <a:t>Code execution is </a:t>
            </a:r>
            <a:br>
              <a:rPr lang="en-US" smtClean="0"/>
            </a:br>
            <a:r>
              <a:rPr lang="en-US" smtClean="0"/>
              <a:t>mandatory</a:t>
            </a:r>
            <a:endParaRPr lang="en-US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Static tests</a:t>
            </a:r>
          </a:p>
          <a:p>
            <a:pPr lvl="1"/>
            <a:r>
              <a:rPr lang="en-US" smtClean="0"/>
              <a:t>Aim to find problems in the</a:t>
            </a:r>
            <a:br>
              <a:rPr lang="en-US" smtClean="0"/>
            </a:br>
            <a:r>
              <a:rPr lang="en-US" smtClean="0"/>
              <a:t>design or concept of the </a:t>
            </a:r>
            <a:br>
              <a:rPr lang="en-US" smtClean="0"/>
            </a:br>
            <a:r>
              <a:rPr lang="en-US" smtClean="0"/>
              <a:t>product</a:t>
            </a:r>
            <a:endParaRPr lang="en-US" smtClean="0">
              <a:sym typeface="Calibri"/>
            </a:endParaRPr>
          </a:p>
          <a:p>
            <a:pPr lvl="1"/>
            <a:r>
              <a:rPr lang="en-US" smtClean="0"/>
              <a:t>Code is NOT being </a:t>
            </a:r>
            <a:br>
              <a:rPr lang="en-US" smtClean="0"/>
            </a:br>
            <a:r>
              <a:rPr lang="en-US" smtClean="0"/>
              <a:t>executed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 flipV="1">
            <a:off x="8440189" y="2387243"/>
            <a:ext cx="1827938" cy="1300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151777" y="2432650"/>
            <a:ext cx="0" cy="1327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51249" y="1887666"/>
            <a:ext cx="3384376" cy="50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51249" y="1968058"/>
            <a:ext cx="0" cy="34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667273" y="2055903"/>
            <a:ext cx="1368154" cy="2077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299122" y="1968058"/>
            <a:ext cx="880647" cy="25118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930970" y="1815658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45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Static Testing Techniques</a:t>
            </a:r>
            <a:endParaRPr lang="en-US" dirty="0"/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8D492C6A-8954-4D61-A20D-3EB6FE529215}"/>
              </a:ext>
            </a:extLst>
          </p:cNvPr>
          <p:cNvSpPr/>
          <p:nvPr/>
        </p:nvSpPr>
        <p:spPr>
          <a:xfrm>
            <a:off x="3803177" y="1522297"/>
            <a:ext cx="1080120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Static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258A6FC8-4F83-41DC-8C25-03F6AB62C314}"/>
              </a:ext>
            </a:extLst>
          </p:cNvPr>
          <p:cNvSpPr/>
          <p:nvPr/>
        </p:nvSpPr>
        <p:spPr>
          <a:xfrm>
            <a:off x="850700" y="3170136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Informal Reviews</a:t>
            </a:r>
          </a:p>
        </p:txBody>
      </p:sp>
      <p:sp>
        <p:nvSpPr>
          <p:cNvPr id="13" name="Rounded Rectangle 37">
            <a:extLst>
              <a:ext uri="{FF2B5EF4-FFF2-40B4-BE49-F238E27FC236}">
                <a16:creationId xmlns:a16="http://schemas.microsoft.com/office/drawing/2014/main" id="{FE9D71C1-C6F8-4CA9-BF55-2859C617B3F0}"/>
              </a:ext>
            </a:extLst>
          </p:cNvPr>
          <p:cNvSpPr/>
          <p:nvPr/>
        </p:nvSpPr>
        <p:spPr>
          <a:xfrm>
            <a:off x="7071657" y="2055904"/>
            <a:ext cx="21602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Static Analysis</a:t>
            </a: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52C94CC4-CA9B-4408-A7AC-C13D6FFE5AB1}"/>
              </a:ext>
            </a:extLst>
          </p:cNvPr>
          <p:cNvSpPr/>
          <p:nvPr/>
        </p:nvSpPr>
        <p:spPr>
          <a:xfrm>
            <a:off x="7391990" y="3615859"/>
            <a:ext cx="165618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Data Flow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385FE6AB-9101-4605-8E65-8004BA8BE829}"/>
              </a:ext>
            </a:extLst>
          </p:cNvPr>
          <p:cNvSpPr/>
          <p:nvPr/>
        </p:nvSpPr>
        <p:spPr>
          <a:xfrm>
            <a:off x="1333587" y="4332076"/>
            <a:ext cx="215185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Walkthroughs</a:t>
            </a:r>
          </a:p>
        </p:txBody>
      </p:sp>
      <p:sp>
        <p:nvSpPr>
          <p:cNvPr id="16" name="Rounded Rectangle 37">
            <a:extLst>
              <a:ext uri="{FF2B5EF4-FFF2-40B4-BE49-F238E27FC236}">
                <a16:creationId xmlns:a16="http://schemas.microsoft.com/office/drawing/2014/main" id="{0C03F621-2566-4048-9E73-B5D7F548E7A1}"/>
              </a:ext>
            </a:extLst>
          </p:cNvPr>
          <p:cNvSpPr/>
          <p:nvPr/>
        </p:nvSpPr>
        <p:spPr>
          <a:xfrm>
            <a:off x="3095072" y="5259993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Technical Reviews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42D54233-5B6F-4155-9D3D-5950093805D5}"/>
              </a:ext>
            </a:extLst>
          </p:cNvPr>
          <p:cNvSpPr/>
          <p:nvPr/>
        </p:nvSpPr>
        <p:spPr>
          <a:xfrm>
            <a:off x="5141826" y="4044043"/>
            <a:ext cx="1613680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Inspection</a:t>
            </a:r>
          </a:p>
        </p:txBody>
      </p:sp>
      <p:sp>
        <p:nvSpPr>
          <p:cNvPr id="18" name="Rounded Rectangle 37">
            <a:extLst>
              <a:ext uri="{FF2B5EF4-FFF2-40B4-BE49-F238E27FC236}">
                <a16:creationId xmlns:a16="http://schemas.microsoft.com/office/drawing/2014/main" id="{FA900B1E-4FD9-4D03-957A-ED2F23F645FF}"/>
              </a:ext>
            </a:extLst>
          </p:cNvPr>
          <p:cNvSpPr/>
          <p:nvPr/>
        </p:nvSpPr>
        <p:spPr>
          <a:xfrm>
            <a:off x="9408368" y="3429001"/>
            <a:ext cx="20078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28368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1559498" y="170613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511826" y="1701040"/>
            <a:ext cx="2873959" cy="519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357686" y="1902012"/>
            <a:ext cx="2342499" cy="1674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53610" y="3364467"/>
            <a:ext cx="503334" cy="1301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372317" y="3465927"/>
            <a:ext cx="372833" cy="2141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665348" y="3388233"/>
            <a:ext cx="896016" cy="147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813664" y="3256185"/>
            <a:ext cx="1125601" cy="886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320138" y="3623333"/>
            <a:ext cx="390559" cy="1501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595174" y="3497971"/>
            <a:ext cx="1828725" cy="14687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Dynamic</a:t>
            </a:r>
            <a:r>
              <a:rPr lang="en-US" smtClean="0">
                <a:sym typeface="Calibri"/>
              </a:rPr>
              <a:t> Testing Techniques</a:t>
            </a:r>
            <a:endParaRPr lang="en-US" dirty="0"/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728F43A0-DCAB-4C33-872A-418A3C4FE27D}"/>
              </a:ext>
            </a:extLst>
          </p:cNvPr>
          <p:cNvSpPr/>
          <p:nvPr/>
        </p:nvSpPr>
        <p:spPr>
          <a:xfrm>
            <a:off x="3431705" y="1412776"/>
            <a:ext cx="1615081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Dynamic</a:t>
            </a:r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318FEC86-E8D8-4E96-8114-FE0E78116448}"/>
              </a:ext>
            </a:extLst>
          </p:cNvPr>
          <p:cNvSpPr/>
          <p:nvPr/>
        </p:nvSpPr>
        <p:spPr>
          <a:xfrm>
            <a:off x="479228" y="3060615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Structured-based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73A14080-8C3D-4111-8933-D65CD0AC91B6}"/>
              </a:ext>
            </a:extLst>
          </p:cNvPr>
          <p:cNvSpPr/>
          <p:nvPr/>
        </p:nvSpPr>
        <p:spPr>
          <a:xfrm>
            <a:off x="6700185" y="1946383"/>
            <a:ext cx="285219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17E0E22D-EEF3-44A5-B06D-8A710CE44C68}"/>
              </a:ext>
            </a:extLst>
          </p:cNvPr>
          <p:cNvSpPr/>
          <p:nvPr/>
        </p:nvSpPr>
        <p:spPr>
          <a:xfrm>
            <a:off x="347147" y="4449039"/>
            <a:ext cx="1761485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Statement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4B05B67B-B8CA-4034-ABFF-FAC53B8D921A}"/>
              </a:ext>
            </a:extLst>
          </p:cNvPr>
          <p:cNvSpPr/>
          <p:nvPr/>
        </p:nvSpPr>
        <p:spPr>
          <a:xfrm>
            <a:off x="6250815" y="4746760"/>
            <a:ext cx="230617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Error Guessing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9C906B11-2BA8-4A16-A2B2-102C0D734E11}"/>
              </a:ext>
            </a:extLst>
          </p:cNvPr>
          <p:cNvSpPr/>
          <p:nvPr/>
        </p:nvSpPr>
        <p:spPr>
          <a:xfrm>
            <a:off x="6384033" y="3166560"/>
            <a:ext cx="2600452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Experience-based</a:t>
            </a:r>
          </a:p>
        </p:txBody>
      </p:sp>
      <p:sp>
        <p:nvSpPr>
          <p:cNvPr id="22" name="Rounded Rectangle 37">
            <a:extLst>
              <a:ext uri="{FF2B5EF4-FFF2-40B4-BE49-F238E27FC236}">
                <a16:creationId xmlns:a16="http://schemas.microsoft.com/office/drawing/2014/main" id="{AF1B45A6-2656-4509-9EE4-9F95943C823A}"/>
              </a:ext>
            </a:extLst>
          </p:cNvPr>
          <p:cNvSpPr/>
          <p:nvPr/>
        </p:nvSpPr>
        <p:spPr>
          <a:xfrm>
            <a:off x="3317218" y="4607439"/>
            <a:ext cx="145309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</a:t>
            </a:r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4A205374-0A87-4BC8-ADC2-BE0C28FDD373}"/>
              </a:ext>
            </a:extLst>
          </p:cNvPr>
          <p:cNvSpPr/>
          <p:nvPr/>
        </p:nvSpPr>
        <p:spPr>
          <a:xfrm>
            <a:off x="3815673" y="3813106"/>
            <a:ext cx="1560248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Condition</a:t>
            </a:r>
          </a:p>
        </p:txBody>
      </p:sp>
      <p:sp>
        <p:nvSpPr>
          <p:cNvPr id="24" name="Rounded Rectangle 37">
            <a:extLst>
              <a:ext uri="{FF2B5EF4-FFF2-40B4-BE49-F238E27FC236}">
                <a16:creationId xmlns:a16="http://schemas.microsoft.com/office/drawing/2014/main" id="{52FA6094-33DB-418C-A1D6-1CF1A06288FA}"/>
              </a:ext>
            </a:extLst>
          </p:cNvPr>
          <p:cNvSpPr/>
          <p:nvPr/>
        </p:nvSpPr>
        <p:spPr>
          <a:xfrm>
            <a:off x="1961041" y="5383481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Multiple Condition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9A2FC294-7DCD-480C-8753-D163FA70C2E7}"/>
              </a:ext>
            </a:extLst>
          </p:cNvPr>
          <p:cNvSpPr/>
          <p:nvPr/>
        </p:nvSpPr>
        <p:spPr>
          <a:xfrm>
            <a:off x="9150110" y="4643034"/>
            <a:ext cx="2859961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38272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131416" y="203984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29583" y="2115166"/>
            <a:ext cx="1181773" cy="246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276013" y="2135931"/>
            <a:ext cx="63398" cy="3459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925982" y="2105590"/>
            <a:ext cx="788043" cy="2187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7387610" y="2016833"/>
            <a:ext cx="1555110" cy="1386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Black Box Testing Techniques</a:t>
            </a:r>
            <a:endParaRPr lang="en-US" dirty="0"/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AD93C09D-7311-4A62-958A-BC1C8D46FAE8}"/>
              </a:ext>
            </a:extLst>
          </p:cNvPr>
          <p:cNvSpPr/>
          <p:nvPr/>
        </p:nvSpPr>
        <p:spPr>
          <a:xfrm>
            <a:off x="4367808" y="1623471"/>
            <a:ext cx="3240359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C5DB229E-E185-466A-8363-19067FEEFAE5}"/>
              </a:ext>
            </a:extLst>
          </p:cNvPr>
          <p:cNvSpPr/>
          <p:nvPr/>
        </p:nvSpPr>
        <p:spPr>
          <a:xfrm>
            <a:off x="1415331" y="3271310"/>
            <a:ext cx="3600543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Equivalence Partitioning</a:t>
            </a:r>
          </a:p>
        </p:txBody>
      </p:sp>
      <p:sp>
        <p:nvSpPr>
          <p:cNvPr id="9" name="Rounded Rectangle 37">
            <a:extLst>
              <a:ext uri="{FF2B5EF4-FFF2-40B4-BE49-F238E27FC236}">
                <a16:creationId xmlns:a16="http://schemas.microsoft.com/office/drawing/2014/main" id="{652E1AE8-2293-4463-A1CD-CB4BDB498CC7}"/>
              </a:ext>
            </a:extLst>
          </p:cNvPr>
          <p:cNvSpPr/>
          <p:nvPr/>
        </p:nvSpPr>
        <p:spPr>
          <a:xfrm>
            <a:off x="1898218" y="4433250"/>
            <a:ext cx="354970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Boundary Value Analysis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F8220B21-827D-4889-AD61-9F7069EC2EE6}"/>
              </a:ext>
            </a:extLst>
          </p:cNvPr>
          <p:cNvSpPr/>
          <p:nvPr/>
        </p:nvSpPr>
        <p:spPr>
          <a:xfrm>
            <a:off x="5443566" y="5436879"/>
            <a:ext cx="243629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 Tables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5FF0EE89-A7B8-4B49-9C3D-D8FC68FF8BA2}"/>
              </a:ext>
            </a:extLst>
          </p:cNvPr>
          <p:cNvSpPr/>
          <p:nvPr/>
        </p:nvSpPr>
        <p:spPr>
          <a:xfrm>
            <a:off x="6960097" y="4005064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 Transition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21F55074-6DA1-415A-8A3D-55C4EDE7EFEA}"/>
              </a:ext>
            </a:extLst>
          </p:cNvPr>
          <p:cNvSpPr/>
          <p:nvPr/>
        </p:nvSpPr>
        <p:spPr>
          <a:xfrm>
            <a:off x="8401740" y="3079508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Use case testing</a:t>
            </a:r>
          </a:p>
        </p:txBody>
      </p:sp>
    </p:spTree>
    <p:extLst>
      <p:ext uri="{BB962C8B-B14F-4D97-AF65-F5344CB8AC3E}">
        <p14:creationId xmlns:p14="http://schemas.microsoft.com/office/powerpoint/2010/main" val="21839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2CEFE-45E8-4C58-9705-8DFD71C56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Software Quality Assurance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3460A-B5D9-425B-AABC-16CF65F3E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Process and Testing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7CD9-C54A-445D-A957-4EC061DEAF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bug icon">
            <a:extLst>
              <a:ext uri="{FF2B5EF4-FFF2-40B4-BE49-F238E27FC236}">
                <a16:creationId xmlns:a16="http://schemas.microsoft.com/office/drawing/2014/main" id="{08D03929-7437-4FA7-AAC9-0665575B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58" y="1556793"/>
            <a:ext cx="2094085" cy="20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1941" y="1196125"/>
            <a:ext cx="11815018" cy="5509917"/>
          </a:xfrm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software quality assurance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500" b="1" dirty="0">
                <a:solidFill>
                  <a:schemeClr val="bg1"/>
                </a:solidFill>
              </a:rPr>
              <a:t>SQA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5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Software quality assurance aims to assure that the software is</a:t>
            </a:r>
            <a:br>
              <a:rPr lang="en-US" dirty="0"/>
            </a:br>
            <a:r>
              <a:rPr lang="en-US" dirty="0"/>
              <a:t>bug free (behaves as expected)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Defects </a:t>
            </a:r>
            <a:r>
              <a:rPr lang="en-US" dirty="0"/>
              <a:t>are reported and tracked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 tracking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Performed by the Quality Assurance Engineers (QA engineers)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 testing </a:t>
            </a:r>
            <a:r>
              <a:rPr lang="en-US" dirty="0"/>
              <a:t>(click and check the results)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(QA automation)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Quality Assurance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098" name="Picture 2" descr="http://www.marviq.com/images/sized/bug-300x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00" y="4734000"/>
            <a:ext cx="2303435" cy="1812037"/>
          </a:xfrm>
          <a:prstGeom prst="roundRect">
            <a:avLst>
              <a:gd name="adj" fmla="val 311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361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1941" y="1196125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planning </a:t>
            </a:r>
            <a:r>
              <a:rPr lang="en-US" dirty="0"/>
              <a:t>/ test planning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Establish test strategy and test plan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What to test, how to test it, when, test scenarios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development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 procedures, test scenarios,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test cases, test scripts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execution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reporting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 tracking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 Process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146" name="Picture 2" descr="http://www.highlandsinfotech.com/wpimages/wpa05ed167_0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7" t="-10124" r="-6667" b="-10124"/>
          <a:stretch/>
        </p:blipFill>
        <p:spPr bwMode="auto">
          <a:xfrm>
            <a:off x="8011967" y="3474000"/>
            <a:ext cx="3788066" cy="2557646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4053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smtClean="0"/>
          </a:p>
          <a:p>
            <a:pPr marL="0" indent="0" algn="ctr">
              <a:buNone/>
            </a:pPr>
            <a:r>
              <a:rPr lang="en-US" sz="8797" b="1" u="sng" smtClean="0">
                <a:solidFill>
                  <a:schemeClr val="bg1"/>
                </a:solidFill>
              </a:rPr>
              <a:t>sli.do</a:t>
            </a:r>
            <a:endParaRPr lang="bg-BG" sz="7198" b="1" u="sng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597" b="1" smtClean="0"/>
              <a:t>#fund-common</a:t>
            </a:r>
            <a:endParaRPr lang="en-US" sz="95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1941" y="1196125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 </a:t>
            </a:r>
            <a:r>
              <a:rPr lang="en-US" dirty="0"/>
              <a:t>describes how tests will be performed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List of QA and test activities to be performed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ensure </a:t>
            </a:r>
            <a:r>
              <a:rPr lang="en-US" dirty="0"/>
              <a:t>meeting the quality </a:t>
            </a:r>
            <a:r>
              <a:rPr lang="en-US" dirty="0" smtClean="0"/>
              <a:t>requirements: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 smtClean="0"/>
              <a:t>Features </a:t>
            </a:r>
            <a:r>
              <a:rPr lang="en-US" dirty="0"/>
              <a:t>to be tested (</a:t>
            </a:r>
            <a:r>
              <a:rPr lang="en-US" dirty="0" smtClean="0"/>
              <a:t>scenarios)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 smtClean="0"/>
              <a:t>Test cases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 smtClean="0"/>
              <a:t>Testing approach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</a:t>
            </a:r>
            <a:r>
              <a:rPr lang="en-US" dirty="0" smtClean="0"/>
              <a:t>est schedule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</a:t>
            </a:r>
            <a:r>
              <a:rPr lang="en-US" dirty="0" smtClean="0"/>
              <a:t>cceptance criteria</a:t>
            </a:r>
            <a:endParaRPr lang="en-US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000" y="3951083"/>
            <a:ext cx="2078843" cy="22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29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Process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1624" y="1370254"/>
            <a:ext cx="6480720" cy="5182042"/>
            <a:chOff x="2362200" y="1080110"/>
            <a:chExt cx="4432300" cy="5459780"/>
          </a:xfrm>
        </p:grpSpPr>
        <p:grpSp>
          <p:nvGrpSpPr>
            <p:cNvPr id="11" name="Group 10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40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Begin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8" name="Rounded Rectangle 37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Planning and Control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35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Analysis and Design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4" name="Rounded Rectangle 3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Implementation and Execution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2" name="Rounded Rectangle 31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Evaluating Exit Criteria and Reporting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Closure Activities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8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End</a:t>
                </a:r>
              </a:p>
            </p:txBody>
          </p:sp>
        </p:grpSp>
        <p:cxnSp>
          <p:nvCxnSpPr>
            <p:cNvPr id="18" name="Straight Arrow Connector 17"/>
            <p:cNvCxnSpPr>
              <a:stCxn id="41" idx="4"/>
              <a:endCxn id="39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9" idx="2"/>
              <a:endCxn id="37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6" idx="2"/>
              <a:endCxn id="34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2"/>
              <a:endCxn id="32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3" idx="2"/>
              <a:endCxn id="31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1" idx="2"/>
              <a:endCxn id="29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60"/>
            <p:cNvCxnSpPr>
              <a:stCxn id="30" idx="1"/>
              <a:endCxn id="38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60"/>
            <p:cNvCxnSpPr>
              <a:stCxn id="30" idx="1"/>
              <a:endCxn id="36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60"/>
            <p:cNvCxnSpPr>
              <a:stCxn id="32" idx="3"/>
              <a:endCxn id="36" idx="3"/>
            </p:cNvCxnSpPr>
            <p:nvPr/>
          </p:nvCxnSpPr>
          <p:spPr>
            <a:xfrm flipV="1">
              <a:off x="6781800" y="2967060"/>
              <a:ext cx="8686" cy="1685881"/>
            </a:xfrm>
            <a:prstGeom prst="bentConnector3">
              <a:avLst>
                <a:gd name="adj1" fmla="val 1185283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60"/>
            <p:cNvCxnSpPr>
              <a:stCxn id="32" idx="3"/>
              <a:endCxn id="34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45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Sequence of steps to check the correct behavior</a:t>
            </a:r>
            <a:endParaRPr lang="en-US" smtClean="0"/>
          </a:p>
          <a:p>
            <a:r>
              <a:rPr lang="en-US" smtClean="0">
                <a:sym typeface="Calibri"/>
              </a:rPr>
              <a:t>At least two cases to fully test a requirement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A positive test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A negative test</a:t>
            </a:r>
            <a:endParaRPr lang="en-US" smtClean="0"/>
          </a:p>
          <a:p>
            <a:r>
              <a:rPr lang="en-US" smtClean="0">
                <a:sym typeface="Calibri"/>
              </a:rPr>
              <a:t>Consist of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Title</a:t>
            </a:r>
          </a:p>
          <a:p>
            <a:pPr lvl="1"/>
            <a:r>
              <a:rPr lang="en-US" smtClean="0">
                <a:sym typeface="Consolas"/>
              </a:rPr>
              <a:t>Steps to follow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Expected result</a:t>
            </a:r>
            <a:endParaRPr lang="en-US"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Test Case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49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Optionally </a:t>
            </a:r>
            <a:r>
              <a:rPr lang="en-US" smtClean="0">
                <a:sym typeface="Calibri"/>
              </a:rPr>
              <a:t>may consist of: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ID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Description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Related requirements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Test category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Author</a:t>
            </a:r>
            <a:endParaRPr lang="en-US" smtClean="0"/>
          </a:p>
          <a:p>
            <a:pPr lvl="1"/>
            <a:r>
              <a:rPr lang="en-US" smtClean="0">
                <a:sym typeface="Consolas"/>
              </a:rPr>
              <a:t>Pass / Fail</a:t>
            </a:r>
            <a:endParaRPr lang="en-US" dirty="0"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Calibri"/>
              </a:rPr>
              <a:t>Test Case</a:t>
            </a:r>
            <a:r>
              <a:rPr lang="bg-BG" dirty="0" smtClean="0">
                <a:sym typeface="Calibri"/>
              </a:rPr>
              <a:t> (2)</a:t>
            </a:r>
            <a:endParaRPr lang="en-US" dirty="0">
              <a:sym typeface="Calibri"/>
            </a:endParaRPr>
          </a:p>
        </p:txBody>
      </p:sp>
      <p:pic>
        <p:nvPicPr>
          <p:cNvPr id="151" name="Shape 151" descr="https://www.joomla.org/images/feature-icons/Joomla-ContentManagement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6927" y="542078"/>
            <a:ext cx="3524250" cy="3524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Example</a:t>
            </a:r>
            <a:endParaRPr lang="en-US" dirty="0"/>
          </a:p>
        </p:txBody>
      </p:sp>
      <p:pic>
        <p:nvPicPr>
          <p:cNvPr id="6" name="Shape 141" descr="http://www.klaros-testmanagement.com/files/doc/html/images/TestCaseImportSampleSheetWithComment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495" y="1196752"/>
            <a:ext cx="9636912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5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Sample test </a:t>
            </a:r>
            <a:r>
              <a:rPr lang="en-US" b="1" dirty="0" smtClean="0">
                <a:solidFill>
                  <a:schemeClr val="bg1"/>
                </a:solidFill>
              </a:rPr>
              <a:t>scenario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Test the user registration form</a:t>
            </a:r>
          </a:p>
          <a:p>
            <a:r>
              <a:rPr lang="en-US" dirty="0" smtClean="0"/>
              <a:t>Test cases for this scenario:</a:t>
            </a:r>
          </a:p>
          <a:p>
            <a:pPr lvl="1"/>
            <a:r>
              <a:rPr lang="en-US" dirty="0" smtClean="0"/>
              <a:t>Non-existing username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success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/>
              <a:t>Duplicated username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error</a:t>
            </a:r>
          </a:p>
          <a:p>
            <a:pPr lvl="1"/>
            <a:r>
              <a:rPr lang="en-US" dirty="0" smtClean="0"/>
              <a:t>Empty username or password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error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Too long username  </a:t>
            </a:r>
            <a:r>
              <a:rPr lang="en-US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error</a:t>
            </a:r>
          </a:p>
          <a:p>
            <a:pPr lvl="1"/>
            <a:r>
              <a:rPr lang="en-US" dirty="0" smtClean="0"/>
              <a:t>Invalid characters in username / password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error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Scenarios and Test Cases Example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751000" y="1539000"/>
            <a:ext cx="2901428" cy="3492208"/>
            <a:chOff x="7089995" y="1524000"/>
            <a:chExt cx="4186017" cy="4569306"/>
          </a:xfrm>
        </p:grpSpPr>
        <p:sp>
          <p:nvSpPr>
            <p:cNvPr id="5" name="Rounded Rectangle 4"/>
            <p:cNvSpPr/>
            <p:nvPr/>
          </p:nvSpPr>
          <p:spPr>
            <a:xfrm>
              <a:off x="7089995" y="1524000"/>
              <a:ext cx="4186017" cy="4569306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4" y="2185719"/>
              <a:ext cx="3456384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53" y="1624753"/>
              <a:ext cx="3456385" cy="42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Registration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4" y="3666583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/>
                <a:t>•••••••••••</a:t>
              </a:r>
              <a:endParaRPr lang="bg-BG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7146" y="3278831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Password:</a:t>
              </a:r>
              <a:endParaRPr lang="bg-BG" sz="2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205048" y="5305035"/>
              <a:ext cx="1872587" cy="517584"/>
            </a:xfrm>
            <a:prstGeom prst="roundRect">
              <a:avLst/>
            </a:prstGeom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Register</a:t>
              </a:r>
              <a:endParaRPr lang="bg-BG" sz="2200" b="1" dirty="0"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4" y="4614931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7146" y="4227179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Full Name:</a:t>
              </a:r>
              <a:endParaRPr lang="bg-BG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9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7146" y="2338338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Username: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7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2" name="Shape 132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ym typeface="Calibri"/>
              </a:rPr>
              <a:t>Models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Can be modeled via UML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Can be flat text documents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Template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Name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Actors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Preconditions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Flow</a:t>
            </a:r>
            <a:endParaRPr lang="en-US" dirty="0" smtClean="0"/>
          </a:p>
          <a:p>
            <a:pPr lvl="1"/>
            <a:r>
              <a:rPr lang="en-US" dirty="0" smtClean="0">
                <a:sym typeface="Consolas"/>
              </a:rPr>
              <a:t>Post conditions</a:t>
            </a:r>
            <a:endParaRPr lang="en-US" dirty="0"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Use Cases </a:t>
            </a:r>
            <a:endParaRPr lang="en-US" dirty="0">
              <a:sym typeface="Calibri"/>
            </a:endParaRPr>
          </a:p>
        </p:txBody>
      </p:sp>
      <p:pic>
        <p:nvPicPr>
          <p:cNvPr id="133" name="Shape 133" descr="http://www.hartmannsoftware.com/images/UML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6000" y="3894437"/>
            <a:ext cx="2431477" cy="24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3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3" name="Shape 12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ym typeface="Calibri"/>
              </a:rPr>
              <a:t>List of interaction steps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Defines relation between an actor and a system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Usually satisfying a goal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Actors are able to take decisions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Decisions lead to subcases</a:t>
            </a:r>
            <a:endParaRPr lang="en-US" dirty="0"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Calibri"/>
              </a:rPr>
              <a:t>Use Cases (2)</a:t>
            </a:r>
            <a:endParaRPr lang="en-US" dirty="0">
              <a:sym typeface="Calibri"/>
            </a:endParaRPr>
          </a:p>
        </p:txBody>
      </p:sp>
      <p:pic>
        <p:nvPicPr>
          <p:cNvPr id="1026" name="Picture 2" descr="https://www.clearbox.co.uk/wp-content/uploads/2015/08/whats-the-use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0" y="4602000"/>
            <a:ext cx="6000750" cy="1905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3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QA Responsibilities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7163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A4E86-8B78-45D7-829C-AE3484D9A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2609" y="1484784"/>
            <a:ext cx="268678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Necessary resources:</a:t>
            </a:r>
          </a:p>
          <a:p>
            <a:pPr lvl="1"/>
            <a:r>
              <a:rPr lang="en-US" smtClean="0"/>
              <a:t>Which </a:t>
            </a:r>
            <a:r>
              <a:rPr lang="en-US" smtClean="0"/>
              <a:t>employees</a:t>
            </a:r>
            <a:r>
              <a:rPr lang="en-US" smtClean="0"/>
              <a:t> are needed, for what, when?</a:t>
            </a:r>
          </a:p>
          <a:p>
            <a:pPr lvl="1"/>
            <a:r>
              <a:rPr lang="en-US" smtClean="0"/>
              <a:t>How much </a:t>
            </a:r>
            <a:r>
              <a:rPr lang="en-US" smtClean="0"/>
              <a:t>time</a:t>
            </a:r>
            <a:r>
              <a:rPr lang="en-US" smtClean="0"/>
              <a:t> is needed?</a:t>
            </a:r>
          </a:p>
          <a:p>
            <a:pPr lvl="1"/>
            <a:r>
              <a:rPr lang="en-US" smtClean="0"/>
              <a:t>Which </a:t>
            </a:r>
            <a:r>
              <a:rPr lang="en-US" smtClean="0"/>
              <a:t>tools</a:t>
            </a:r>
            <a:r>
              <a:rPr lang="en-US" smtClean="0"/>
              <a:t>, </a:t>
            </a:r>
            <a:r>
              <a:rPr lang="en-US" smtClean="0"/>
              <a:t>equipment</a:t>
            </a:r>
            <a:r>
              <a:rPr lang="en-US" smtClean="0"/>
              <a:t> and </a:t>
            </a:r>
            <a:r>
              <a:rPr lang="en-US" smtClean="0"/>
              <a:t>utilities</a:t>
            </a:r>
            <a:r>
              <a:rPr lang="en-US" smtClean="0"/>
              <a:t>?</a:t>
            </a:r>
          </a:p>
          <a:p>
            <a:r>
              <a:rPr lang="en-US" smtClean="0"/>
              <a:t>Necessary training of the employees</a:t>
            </a:r>
          </a:p>
          <a:p>
            <a:r>
              <a:rPr lang="en-US" smtClean="0"/>
              <a:t>Organizational structure </a:t>
            </a:r>
          </a:p>
          <a:p>
            <a:pPr lvl="1"/>
            <a:r>
              <a:rPr lang="en-US" smtClean="0"/>
              <a:t>With the appropriate </a:t>
            </a:r>
            <a:r>
              <a:rPr lang="en-US" smtClean="0"/>
              <a:t>test</a:t>
            </a:r>
            <a:r>
              <a:rPr lang="en-US" smtClean="0"/>
              <a:t> </a:t>
            </a:r>
            <a:r>
              <a:rPr lang="en-US" smtClean="0"/>
              <a:t>management</a:t>
            </a:r>
            <a:endParaRPr lang="en-US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Planning of The Resources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49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1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Monitoring of the test activities </a:t>
            </a:r>
          </a:p>
          <a:p>
            <a:r>
              <a:rPr lang="en-US" smtClean="0"/>
              <a:t>Comparing with the plan</a:t>
            </a:r>
          </a:p>
          <a:p>
            <a:r>
              <a:rPr lang="en-US" smtClean="0"/>
              <a:t>Reporting status of deviations from the plan</a:t>
            </a:r>
          </a:p>
          <a:p>
            <a:r>
              <a:rPr lang="en-US" smtClean="0"/>
              <a:t>Taking actions for correction</a:t>
            </a:r>
          </a:p>
          <a:p>
            <a:r>
              <a:rPr lang="en-US" smtClean="0"/>
              <a:t>Updating the test plan </a:t>
            </a:r>
            <a:br>
              <a:rPr lang="en-US" smtClean="0"/>
            </a:br>
            <a:r>
              <a:rPr lang="en-US" smtClean="0"/>
              <a:t>according to the feedback</a:t>
            </a:r>
            <a:endParaRPr lang="bg-BG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Control</a:t>
            </a:r>
            <a:endParaRPr lang="en-US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3645025"/>
            <a:ext cx="2745201" cy="27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0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The results from the planning activities </a:t>
            </a:r>
            <a:br>
              <a:rPr lang="en-US" smtClean="0"/>
            </a:br>
            <a:r>
              <a:rPr lang="en-US" smtClean="0"/>
              <a:t>should be documented in a test plan</a:t>
            </a:r>
          </a:p>
          <a:p>
            <a:r>
              <a:rPr lang="en-US" smtClean="0"/>
              <a:t>The test plan is a formal document </a:t>
            </a:r>
            <a:br>
              <a:rPr lang="en-US" smtClean="0"/>
            </a:br>
            <a:r>
              <a:rPr lang="en-US" smtClean="0"/>
              <a:t>that describes how tests will be performed</a:t>
            </a:r>
          </a:p>
          <a:p>
            <a:pPr lvl="1"/>
            <a:r>
              <a:rPr lang="en-US" smtClean="0"/>
              <a:t>List of test </a:t>
            </a:r>
            <a:r>
              <a:rPr lang="en-US" smtClean="0"/>
              <a:t>activities</a:t>
            </a:r>
            <a:r>
              <a:rPr lang="en-US" smtClean="0"/>
              <a:t> to be performed to </a:t>
            </a:r>
            <a:br>
              <a:rPr lang="en-US" smtClean="0"/>
            </a:br>
            <a:r>
              <a:rPr lang="en-US" smtClean="0"/>
              <a:t>ensure meeting the requirements</a:t>
            </a:r>
          </a:p>
          <a:p>
            <a:pPr lvl="1"/>
            <a:r>
              <a:rPr lang="en-US" smtClean="0"/>
              <a:t>Features</a:t>
            </a:r>
            <a:r>
              <a:rPr lang="en-US" smtClean="0"/>
              <a:t> to be tested, testing approach, </a:t>
            </a:r>
            <a:br>
              <a:rPr lang="en-US" smtClean="0"/>
            </a:br>
            <a:r>
              <a:rPr lang="en-US" smtClean="0"/>
              <a:t>schedule, acceptance criteria</a:t>
            </a:r>
            <a:endParaRPr lang="en-US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Test Plan</a:t>
            </a:r>
            <a:endParaRPr lang="en-US" dirty="0">
              <a:sym typeface="Calibri"/>
            </a:endParaRPr>
          </a:p>
        </p:txBody>
      </p:sp>
      <p:pic>
        <p:nvPicPr>
          <p:cNvPr id="205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765" y="2222579"/>
            <a:ext cx="4381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9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Identify test conditions</a:t>
            </a:r>
          </a:p>
          <a:p>
            <a:pPr lvl="1"/>
            <a:r>
              <a:rPr lang="en-US" dirty="0" smtClean="0"/>
              <a:t>Product</a:t>
            </a:r>
            <a:r>
              <a:rPr lang="en-US" dirty="0" smtClean="0"/>
              <a:t> </a:t>
            </a:r>
            <a:r>
              <a:rPr lang="en-US" dirty="0" smtClean="0"/>
              <a:t>specification</a:t>
            </a:r>
            <a:r>
              <a:rPr lang="en-US" dirty="0" smtClean="0"/>
              <a:t> may not be testable</a:t>
            </a:r>
          </a:p>
          <a:p>
            <a:pPr lvl="1"/>
            <a:r>
              <a:rPr lang="en-US" dirty="0" smtClean="0"/>
              <a:t>Defining what should be tested starts with </a:t>
            </a:r>
            <a:br>
              <a:rPr lang="en-US" dirty="0" smtClean="0"/>
            </a:br>
            <a:r>
              <a:rPr lang="en-US" dirty="0" smtClean="0"/>
              <a:t>reviewing the </a:t>
            </a:r>
            <a:r>
              <a:rPr lang="en-US" dirty="0" smtClean="0"/>
              <a:t>test</a:t>
            </a:r>
            <a:r>
              <a:rPr lang="en-US" dirty="0" smtClean="0"/>
              <a:t> </a:t>
            </a:r>
            <a:r>
              <a:rPr lang="en-US" dirty="0" smtClean="0"/>
              <a:t>basis</a:t>
            </a:r>
          </a:p>
          <a:p>
            <a:r>
              <a:rPr lang="en-US" dirty="0" smtClean="0"/>
              <a:t>Designing </a:t>
            </a:r>
            <a:r>
              <a:rPr lang="en-US" b="1" dirty="0" smtClean="0">
                <a:solidFill>
                  <a:schemeClr val="bg1"/>
                </a:solidFill>
              </a:rPr>
              <a:t>test cases</a:t>
            </a:r>
          </a:p>
          <a:p>
            <a:pPr lvl="1"/>
            <a:endParaRPr lang="en-US" dirty="0" smtClean="0">
              <a:sym typeface="Calibri"/>
            </a:endParaRPr>
          </a:p>
          <a:p>
            <a:endParaRPr lang="en-US" dirty="0"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Analysis And Design</a:t>
            </a:r>
            <a:endParaRPr lang="en-US" dirty="0"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18" y="3532311"/>
            <a:ext cx="2974852" cy="29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How will the tests be executed?</a:t>
            </a:r>
          </a:p>
          <a:p>
            <a:r>
              <a:rPr lang="en-US" smtClean="0"/>
              <a:t>Follows the priority of the test cases set in the test plan</a:t>
            </a:r>
          </a:p>
          <a:p>
            <a:r>
              <a:rPr lang="en-US" smtClean="0"/>
              <a:t>Grouping test cases into test suites </a:t>
            </a:r>
          </a:p>
          <a:p>
            <a:pPr lvl="1"/>
            <a:r>
              <a:rPr lang="en-US" smtClean="0"/>
              <a:t>For efficient test execution </a:t>
            </a:r>
          </a:p>
          <a:p>
            <a:pPr lvl="1"/>
            <a:r>
              <a:rPr lang="en-US" smtClean="0"/>
              <a:t>For easier overview</a:t>
            </a:r>
          </a:p>
          <a:p>
            <a:r>
              <a:rPr lang="en-US" smtClean="0"/>
              <a:t>Time pressure may cause running just a subset of all tests</a:t>
            </a:r>
          </a:p>
          <a:p>
            <a:pPr lvl="1"/>
            <a:r>
              <a:rPr lang="en-US" smtClean="0"/>
              <a:t>Having tests </a:t>
            </a:r>
            <a:r>
              <a:rPr lang="en-US" smtClean="0"/>
              <a:t>prioritized</a:t>
            </a:r>
            <a:r>
              <a:rPr lang="en-US" smtClean="0"/>
              <a:t> is important</a:t>
            </a:r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Test Execution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9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The tests must be easily repeated</a:t>
            </a:r>
          </a:p>
          <a:p>
            <a:pPr lvl="1"/>
            <a:r>
              <a:rPr lang="en-US" smtClean="0"/>
              <a:t>Test environment</a:t>
            </a:r>
          </a:p>
          <a:p>
            <a:pPr lvl="1"/>
            <a:r>
              <a:rPr lang="en-US" smtClean="0"/>
              <a:t>Input data</a:t>
            </a:r>
          </a:p>
          <a:p>
            <a:pPr lvl="1"/>
            <a:r>
              <a:rPr lang="en-US" smtClean="0"/>
              <a:t>Test logs</a:t>
            </a:r>
          </a:p>
          <a:p>
            <a:pPr lvl="1"/>
            <a:r>
              <a:rPr lang="en-US" smtClean="0"/>
              <a:t>Etc.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Reproducibility</a:t>
            </a:r>
            <a:endParaRPr lang="en-US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00" y="3834000"/>
            <a:ext cx="2542037" cy="25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Is it really a failure?</a:t>
            </a:r>
          </a:p>
          <a:p>
            <a:pPr lvl="1"/>
            <a:r>
              <a:rPr lang="en-US" smtClean="0"/>
              <a:t>Erroneous or inexact test specification</a:t>
            </a:r>
          </a:p>
          <a:p>
            <a:pPr lvl="1"/>
            <a:r>
              <a:rPr lang="en-US" smtClean="0"/>
              <a:t>Problematic test infrastructure or test case</a:t>
            </a:r>
          </a:p>
          <a:p>
            <a:pPr lvl="1"/>
            <a:r>
              <a:rPr lang="en-US" smtClean="0"/>
              <a:t>Incorrect test execution</a:t>
            </a:r>
          </a:p>
          <a:p>
            <a:r>
              <a:rPr lang="en-US" smtClean="0"/>
              <a:t>If it is a failure:</a:t>
            </a:r>
          </a:p>
          <a:p>
            <a:pPr lvl="1"/>
            <a:r>
              <a:rPr lang="en-US" smtClean="0"/>
              <a:t>The failure must be documented</a:t>
            </a:r>
          </a:p>
          <a:p>
            <a:pPr lvl="1"/>
            <a:r>
              <a:rPr lang="en-US" smtClean="0"/>
              <a:t>Rough analysis of possible causes</a:t>
            </a:r>
          </a:p>
          <a:p>
            <a:pPr lvl="1"/>
            <a:r>
              <a:rPr lang="en-US" smtClean="0"/>
              <a:t>Additional test cases might be required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Failure Found?</a:t>
            </a:r>
            <a:endParaRPr lang="en-US" dirty="0"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23F7157-BD2B-4663-AB7C-BF9FFBF530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1000" y="4194000"/>
            <a:ext cx="2339059" cy="23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QA engineers / testers aim to find bugs (defects)</a:t>
            </a:r>
          </a:p>
          <a:p>
            <a:pPr lvl="1"/>
            <a:r>
              <a:rPr lang="en-US" dirty="0" smtClean="0"/>
              <a:t>Once a bug is found, it is recorded and tracked in the defect tracking system (issue tracker) until resolved</a:t>
            </a:r>
          </a:p>
          <a:p>
            <a:r>
              <a:rPr lang="en-US" dirty="0" smtClean="0"/>
              <a:t>Defect lifecycle: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 new defect is recorded in the tracker (status "new")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 developer takes a defect to work on (status "assigned")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 developers fixes a defect (changes its status to "fixed")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 QA verifies a defect is fixed and closes it (status "closed")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 Tracking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Many issue tracking systems are available</a:t>
            </a:r>
          </a:p>
          <a:p>
            <a:pPr lvl="1"/>
            <a:r>
              <a:rPr lang="en-US" dirty="0" smtClean="0"/>
              <a:t>TRAC – </a:t>
            </a:r>
            <a:r>
              <a:rPr lang="en-US" dirty="0" smtClean="0">
                <a:hlinkClick r:id="rId2"/>
              </a:rPr>
              <a:t>http://trac.edgewall.org</a:t>
            </a:r>
            <a:endParaRPr lang="en-US" dirty="0" smtClean="0"/>
          </a:p>
          <a:p>
            <a:pPr lvl="1"/>
            <a:r>
              <a:rPr lang="en-US" dirty="0" smtClean="0"/>
              <a:t>Bugzilla – </a:t>
            </a:r>
            <a:r>
              <a:rPr lang="en-US" dirty="0" smtClean="0">
                <a:hlinkClick r:id="rId3"/>
              </a:rPr>
              <a:t>http://www.bugzilla.org</a:t>
            </a:r>
            <a:endParaRPr lang="en-US" dirty="0" smtClean="0"/>
          </a:p>
          <a:p>
            <a:pPr lvl="1"/>
            <a:r>
              <a:rPr lang="en-US" dirty="0" smtClean="0"/>
              <a:t>JIRA – </a:t>
            </a:r>
            <a:r>
              <a:rPr lang="en-US" dirty="0" smtClean="0">
                <a:hlinkClick r:id="rId4"/>
              </a:rPr>
              <a:t>https://www.atlassian.com/software/jira</a:t>
            </a:r>
            <a:endParaRPr lang="en-US" dirty="0" smtClean="0"/>
          </a:p>
          <a:p>
            <a:pPr lvl="1"/>
            <a:r>
              <a:rPr lang="en-US" dirty="0" smtClean="0"/>
              <a:t>GitHub Issue Tracker – </a:t>
            </a:r>
            <a:r>
              <a:rPr lang="en-US" dirty="0" smtClean="0">
                <a:hlinkClick r:id="rId5"/>
              </a:rPr>
              <a:t>https://github.com/issues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 Trackers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42" y="5164016"/>
            <a:ext cx="3392388" cy="966952"/>
          </a:xfrm>
          <a:prstGeom prst="roundRect">
            <a:avLst>
              <a:gd name="adj" fmla="val 8060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02" y="5029200"/>
            <a:ext cx="1310780" cy="1236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754" y="5029202"/>
            <a:ext cx="2198370" cy="1236582"/>
          </a:xfrm>
          <a:prstGeom prst="roundRect">
            <a:avLst>
              <a:gd name="adj" fmla="val 7277"/>
            </a:avLst>
          </a:prstGeom>
        </p:spPr>
      </p:pic>
      <p:pic>
        <p:nvPicPr>
          <p:cNvPr id="11270" name="Picture 6" descr="http://aaronr.github.io/foss4g-2014/smalltown/images/github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96" y="5164016"/>
            <a:ext cx="2438404" cy="966952"/>
          </a:xfrm>
          <a:prstGeom prst="roundRect">
            <a:avLst>
              <a:gd name="adj" fmla="val 63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exit criteria?</a:t>
            </a:r>
          </a:p>
          <a:p>
            <a:pPr lvl="1"/>
            <a:r>
              <a:rPr lang="en-US" dirty="0" smtClean="0"/>
              <a:t>The set of generic and specific conditions for permitting a</a:t>
            </a:r>
            <a:br>
              <a:rPr lang="en-US" dirty="0" smtClean="0"/>
            </a:br>
            <a:r>
              <a:rPr lang="en-US" dirty="0" smtClean="0"/>
              <a:t>process to be officially completed</a:t>
            </a:r>
          </a:p>
          <a:p>
            <a:pPr lvl="1"/>
            <a:r>
              <a:rPr lang="en-US" dirty="0" smtClean="0"/>
              <a:t>Agreed upon with the stakeholders</a:t>
            </a:r>
          </a:p>
          <a:p>
            <a:pPr lvl="1"/>
            <a:r>
              <a:rPr lang="en-US" dirty="0" smtClean="0"/>
              <a:t>Used to report against and to plan </a:t>
            </a:r>
            <a:br>
              <a:rPr lang="en-US" dirty="0" smtClean="0"/>
            </a:br>
            <a:r>
              <a:rPr lang="en-US" dirty="0" smtClean="0"/>
              <a:t>when to stop testing</a:t>
            </a:r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Exit Criteria</a:t>
            </a:r>
            <a:endParaRPr lang="en-US" dirty="0">
              <a:sym typeface="Calibri"/>
            </a:endParaRPr>
          </a:p>
        </p:txBody>
      </p:sp>
      <p:pic>
        <p:nvPicPr>
          <p:cNvPr id="5" name="Picture 4" descr="A picture containing LEGO&#10;&#10;Description automatically generated">
            <a:extLst>
              <a:ext uri="{FF2B5EF4-FFF2-40B4-BE49-F238E27FC236}">
                <a16:creationId xmlns:a16="http://schemas.microsoft.com/office/drawing/2014/main" id="{7886CEC1-9DB9-4BBC-8143-B3D956AE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645024"/>
            <a:ext cx="2170674" cy="21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mtClean="0"/>
              <a:t>100% statement coverage</a:t>
            </a:r>
          </a:p>
          <a:p>
            <a:r>
              <a:rPr lang="bg-BG" smtClean="0"/>
              <a:t>100% requirement coverage</a:t>
            </a:r>
          </a:p>
          <a:p>
            <a:r>
              <a:rPr lang="en-US" smtClean="0"/>
              <a:t>A</a:t>
            </a:r>
            <a:r>
              <a:rPr lang="bg-BG" smtClean="0"/>
              <a:t>ll screens</a:t>
            </a:r>
            <a:r>
              <a:rPr lang="en-US" smtClean="0"/>
              <a:t> /</a:t>
            </a:r>
            <a:r>
              <a:rPr lang="bg-BG" smtClean="0"/>
              <a:t> dialogue boxes</a:t>
            </a:r>
            <a:r>
              <a:rPr lang="en-US" smtClean="0"/>
              <a:t> /</a:t>
            </a:r>
            <a:r>
              <a:rPr lang="bg-BG" smtClean="0"/>
              <a:t> error messages seen</a:t>
            </a:r>
          </a:p>
          <a:p>
            <a:r>
              <a:rPr lang="bg-BG" smtClean="0"/>
              <a:t>100% of test cases have been run</a:t>
            </a:r>
          </a:p>
          <a:p>
            <a:r>
              <a:rPr lang="bg-BG" smtClean="0"/>
              <a:t>100% of high severity faults fixed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Example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1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00" y="774000"/>
            <a:ext cx="4348550" cy="434127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ym typeface="Calibri"/>
              </a:rPr>
              <a:t>Developed for 8 decades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Evolved into a profession</a:t>
            </a:r>
            <a:endParaRPr lang="en-US" dirty="0" smtClean="0"/>
          </a:p>
          <a:p>
            <a:r>
              <a:rPr lang="en-US" dirty="0" smtClean="0">
                <a:sym typeface="Calibri"/>
              </a:rPr>
              <a:t>Concerned into quality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  <a:sym typeface="Calibri"/>
              </a:rPr>
              <a:t>Software engineering</a:t>
            </a:r>
          </a:p>
          <a:p>
            <a:pPr lvl="1"/>
            <a:r>
              <a:rPr lang="en-US" dirty="0" smtClean="0">
                <a:sym typeface="Calibri"/>
              </a:rPr>
              <a:t>Systematical approach to</a:t>
            </a:r>
            <a:br>
              <a:rPr lang="en-US" dirty="0" smtClean="0">
                <a:sym typeface="Calibri"/>
              </a:rPr>
            </a:br>
            <a:r>
              <a:rPr lang="en-US" dirty="0" smtClean="0">
                <a:sym typeface="Calibri"/>
              </a:rPr>
              <a:t>software development</a:t>
            </a:r>
          </a:p>
          <a:p>
            <a:pPr lvl="1"/>
            <a:r>
              <a:rPr lang="en-US" dirty="0" smtClean="0">
                <a:sym typeface="Calibri"/>
              </a:rPr>
              <a:t>Phases: planning, analysis,</a:t>
            </a:r>
            <a:br>
              <a:rPr lang="en-US" dirty="0" smtClean="0">
                <a:sym typeface="Calibri"/>
              </a:rPr>
            </a:br>
            <a:r>
              <a:rPr lang="en-US" dirty="0" smtClean="0">
                <a:sym typeface="Calibri"/>
              </a:rPr>
              <a:t>design, implementation,</a:t>
            </a:r>
            <a:br>
              <a:rPr lang="en-US" dirty="0" smtClean="0">
                <a:sym typeface="Calibri"/>
              </a:rPr>
            </a:br>
            <a:r>
              <a:rPr lang="en-US" dirty="0" smtClean="0">
                <a:sym typeface="Calibri"/>
              </a:rPr>
              <a:t>testing, maintenance</a:t>
            </a:r>
            <a:endParaRPr lang="en-US" dirty="0" smtClean="0"/>
          </a:p>
          <a:p>
            <a:pPr lvl="1"/>
            <a:endParaRPr lang="en-US" dirty="0" smtClean="0">
              <a:sym typeface="Calibri"/>
            </a:endParaRPr>
          </a:p>
          <a:p>
            <a:endParaRPr lang="en-US" dirty="0"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Calibri"/>
              </a:rPr>
              <a:t>First Look at Software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55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mtClean="0"/>
              <a:t>80% of low &amp; medium severity faults fixed</a:t>
            </a:r>
          </a:p>
          <a:p>
            <a:r>
              <a:rPr lang="en-US" smtClean="0"/>
              <a:t>M</a:t>
            </a:r>
            <a:r>
              <a:rPr lang="bg-BG" smtClean="0"/>
              <a:t>aximum of 50 known faults remain</a:t>
            </a:r>
          </a:p>
          <a:p>
            <a:r>
              <a:rPr lang="en-US" smtClean="0"/>
              <a:t>M</a:t>
            </a:r>
            <a:r>
              <a:rPr lang="bg-BG" smtClean="0"/>
              <a:t>aximum of 10 high severity faults predicted</a:t>
            </a:r>
          </a:p>
          <a:p>
            <a:r>
              <a:rPr lang="en-US" smtClean="0"/>
              <a:t>T</a:t>
            </a:r>
            <a:r>
              <a:rPr lang="bg-BG" smtClean="0"/>
              <a:t>ime has run out</a:t>
            </a:r>
          </a:p>
          <a:p>
            <a:r>
              <a:rPr lang="en-US" smtClean="0"/>
              <a:t>T</a:t>
            </a:r>
            <a:r>
              <a:rPr lang="bg-BG" smtClean="0"/>
              <a:t>esting budget is used up</a:t>
            </a:r>
          </a:p>
          <a:p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Example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58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experience gathered should be analyzed </a:t>
            </a:r>
            <a:br>
              <a:rPr lang="en-US" dirty="0" smtClean="0"/>
            </a:br>
            <a:r>
              <a:rPr lang="en-US" dirty="0" smtClean="0"/>
              <a:t>and made available for further projects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Achieved results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Unexpected</a:t>
            </a:r>
            <a:r>
              <a:rPr lang="en-US" dirty="0" smtClean="0"/>
              <a:t> events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What caused them?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Open</a:t>
            </a:r>
            <a:r>
              <a:rPr lang="en-US" dirty="0" smtClean="0"/>
              <a:t> change requests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Why were they not implemented?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User </a:t>
            </a:r>
            <a:r>
              <a:rPr lang="en-US" b="1" dirty="0" smtClean="0">
                <a:solidFill>
                  <a:schemeClr val="bg1"/>
                </a:solidFill>
              </a:rPr>
              <a:t>acceptance</a:t>
            </a:r>
            <a:r>
              <a:rPr lang="en-US" dirty="0" smtClean="0"/>
              <a:t> after deploying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Summary Report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1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QA Book: </a:t>
            </a:r>
            <a:r>
              <a:rPr lang="en-US" smtClean="0">
                <a:hlinkClick r:id="rId3"/>
              </a:rPr>
              <a:t>www.istqb.org/downloads/send/2-foundation-level-documents/3-foundation-level-syllabus-2011.html4</a:t>
            </a:r>
            <a:endParaRPr lang="en-US" smtClean="0"/>
          </a:p>
          <a:p>
            <a:r>
              <a:rPr lang="en-US" smtClean="0"/>
              <a:t>Tutorials: </a:t>
            </a:r>
            <a:r>
              <a:rPr lang="en-US" smtClean="0">
                <a:hlinkClick r:id="rId4"/>
              </a:rPr>
              <a:t>www.w3schools.com</a:t>
            </a:r>
            <a:endParaRPr lang="en-US" smtClean="0"/>
          </a:p>
          <a:p>
            <a:r>
              <a:rPr lang="en-US" smtClean="0"/>
              <a:t>Selenium: </a:t>
            </a:r>
            <a:r>
              <a:rPr lang="en-US" smtClean="0">
                <a:hlinkClick r:id="rId5"/>
              </a:rPr>
              <a:t>leanpub.com/selenium-webdriver-book</a:t>
            </a:r>
            <a:endParaRPr lang="en-US" smtClean="0"/>
          </a:p>
          <a:p>
            <a:r>
              <a:rPr lang="en-US" smtClean="0"/>
              <a:t>GitHub: </a:t>
            </a:r>
            <a:r>
              <a:rPr lang="en-US" smtClean="0">
                <a:hlinkClick r:id="rId6"/>
              </a:rPr>
              <a:t>github.com/QualityAssuranceTeam/source</a:t>
            </a:r>
            <a:endParaRPr lang="en-US"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0542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26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…</a:t>
            </a:r>
          </a:p>
          <a:p>
            <a:pPr lvl="0"/>
            <a:r>
              <a:rPr lang="en-GB" smtClean="0"/>
              <a:t>…</a:t>
            </a:r>
            <a:endParaRPr lang="en-US" smtClean="0"/>
          </a:p>
          <a:p>
            <a:pPr lvl="0"/>
            <a:r>
              <a:rPr lang="en-GB" smtClean="0"/>
              <a:t>…</a:t>
            </a:r>
            <a:endParaRPr lang="en-US" smtClean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5499" y="1556792"/>
            <a:ext cx="77135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Software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evolved</a:t>
            </a: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 through the time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Retail, web, mobile</a:t>
            </a:r>
            <a:endParaRPr lang="en-US" sz="3000" dirty="0">
              <a:solidFill>
                <a:schemeClr val="bg2"/>
              </a:solidFill>
              <a:latin typeface="+mj-lt"/>
              <a:ea typeface="Calibri"/>
              <a:cs typeface="Calibri"/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It still has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Software Testing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Quality Assurance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QA Responsibilities</a:t>
            </a:r>
            <a:endParaRPr lang="en-US" sz="3200" dirty="0">
              <a:solidFill>
                <a:schemeClr val="bg2"/>
              </a:solidFill>
              <a:latin typeface="+mj-lt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49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1DA59687-2AA3-446B-9C8E-9FD7874E6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SoftUni Diamond Partners</a:t>
            </a:r>
            <a:endParaRPr lang="bg-BG" dirty="0"/>
          </a:p>
        </p:txBody>
      </p:sp>
      <p:pic>
        <p:nvPicPr>
          <p:cNvPr id="33" name="Superhosting">
            <a:hlinkClick r:id="rId3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674" y="5669707"/>
            <a:ext cx="6474561" cy="7742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2" name="Stemo">
            <a:hlinkClick r:id="rId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093778" y="5580622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fragistics">
            <a:hlinkClick r:id="rId7"/>
            <a:extLst>
              <a:ext uri="{FF2B5EF4-FFF2-40B4-BE49-F238E27FC236}">
                <a16:creationId xmlns:a16="http://schemas.microsoft.com/office/drawing/2014/main" id="{B144A31B-0A04-458F-A3E8-FB087C51810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38016" y="4550361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3" name="Indeavr" descr="Ð ÐµÐ·ÑÐ»ÑÐ°Ñ Ñ Ð¸Ð·Ð¾Ð±ÑÐ°Ð¶ÐµÐ½Ð¸Ðµ Ð·Ð° indeavr">
            <a:hlinkClick r:id="rId9"/>
            <a:extLst>
              <a:ext uri="{FF2B5EF4-FFF2-40B4-BE49-F238E27FC236}">
                <a16:creationId xmlns:a16="http://schemas.microsoft.com/office/drawing/2014/main" id="{BCA470B5-EF7D-4607-9DBD-6D5DD869E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50766" y="4550361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Motion Software">
            <a:hlinkClick r:id="rId11"/>
            <a:extLst>
              <a:ext uri="{FF2B5EF4-FFF2-40B4-BE49-F238E27FC236}">
                <a16:creationId xmlns:a16="http://schemas.microsoft.com/office/drawing/2014/main" id="{6C36419A-8DCA-4C41-ACC6-107A967CC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56727" y="352009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Postbank">
            <a:hlinkClick r:id="rId13"/>
            <a:extLst>
              <a:ext uri="{FF2B5EF4-FFF2-40B4-BE49-F238E27FC236}">
                <a16:creationId xmlns:a16="http://schemas.microsoft.com/office/drawing/2014/main" id="{786DE91B-5838-4ABB-9599-9B9D5A72C83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19373" y="3520099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martIT">
            <a:hlinkClick r:id="rId15"/>
            <a:extLst>
              <a:ext uri="{FF2B5EF4-FFF2-40B4-BE49-F238E27FC236}">
                <a16:creationId xmlns:a16="http://schemas.microsoft.com/office/drawing/2014/main" id="{EBCEF2BC-A3EC-41EB-A352-8F346A8B794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50767" y="3520099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Netpeak" descr="Ð ÐµÐ·ÑÐ»ÑÐ°Ñ Ñ Ð¸Ð·Ð¾Ð±ÑÐ°Ð¶ÐµÐ½Ð¸Ðµ Ð·Ð° netpeak">
            <a:hlinkClick r:id="rId17"/>
            <a:extLst>
              <a:ext uri="{FF2B5EF4-FFF2-40B4-BE49-F238E27FC236}">
                <a16:creationId xmlns:a16="http://schemas.microsoft.com/office/drawing/2014/main" id="{331D262B-A4E1-444E-91F0-CD073295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13044" y="2489837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Sotware Group" descr="Ð ÐµÐ·ÑÐ»ÑÐ°Ñ Ñ Ð¸Ð·Ð¾Ð±ÑÐ°Ð¶ÐµÐ½Ð¸Ðµ Ð·Ð° software group">
            <a:hlinkClick r:id="rId19"/>
            <a:extLst>
              <a:ext uri="{FF2B5EF4-FFF2-40B4-BE49-F238E27FC236}">
                <a16:creationId xmlns:a16="http://schemas.microsoft.com/office/drawing/2014/main" id="{82BEFF31-0390-4708-9B87-CD5CA29F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50767" y="2489837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Telenor">
            <a:hlinkClick r:id="rId21"/>
            <a:extLst>
              <a:ext uri="{FF2B5EF4-FFF2-40B4-BE49-F238E27FC236}">
                <a16:creationId xmlns:a16="http://schemas.microsoft.com/office/drawing/2014/main" id="{C8FB8C63-59CB-4A45-8529-96F047E7DDA8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57834" y="1459575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B Tech">
            <a:hlinkClick r:id="rId23"/>
            <a:extLst>
              <a:ext uri="{FF2B5EF4-FFF2-40B4-BE49-F238E27FC236}">
                <a16:creationId xmlns:a16="http://schemas.microsoft.com/office/drawing/2014/main" id="{26832791-E415-4416-8C24-87B33083033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590147" y="1459575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XS Software">
            <a:hlinkClick r:id="rId25"/>
            <a:extLst>
              <a:ext uri="{FF2B5EF4-FFF2-40B4-BE49-F238E27FC236}">
                <a16:creationId xmlns:a16="http://schemas.microsoft.com/office/drawing/2014/main" id="{EE616F15-A212-4948-8C33-01A8B3540A1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50766" y="1459575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DF5E34AF-7064-4957-9286-B7A58DFE7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SoftUni Organizational Partners</a:t>
            </a:r>
            <a:endParaRPr lang="bg-BG" dirty="0"/>
          </a:p>
        </p:txBody>
      </p:sp>
      <p:grpSp>
        <p:nvGrpSpPr>
          <p:cNvPr id="9" name="Group Logos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2" y="1933804"/>
            <a:ext cx="8227457" cy="4150196"/>
            <a:chOff x="1492446" y="2067924"/>
            <a:chExt cx="6811766" cy="3436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8C713-0228-4051-B23E-879B0431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FA766B8-8BBD-4F74-89B8-E81AF861C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hlinkClick r:id="rId6"/>
              <a:extLst>
                <a:ext uri="{FF2B5EF4-FFF2-40B4-BE49-F238E27FC236}">
                  <a16:creationId xmlns:a16="http://schemas.microsoft.com/office/drawing/2014/main" id="{0913EF2F-215E-4B4F-A9E0-2D7E3B0C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6" name="Picture 15">
              <a:hlinkClick r:id="rId8"/>
              <a:extLst>
                <a:ext uri="{FF2B5EF4-FFF2-40B4-BE49-F238E27FC236}">
                  <a16:creationId xmlns:a16="http://schemas.microsoft.com/office/drawing/2014/main" id="{16A88256-1F6F-4AC2-AC84-DB3557011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This course (slides, examples, demos, exercises, homework, documents, videos and other assets) is copyrighted content</a:t>
            </a:r>
          </a:p>
          <a:p>
            <a:r>
              <a:rPr lang="en-US" smtClean="0"/>
              <a:t>Unauthorized copy, reproduction or use is illegal</a:t>
            </a:r>
          </a:p>
          <a:p>
            <a:r>
              <a:rPr lang="en-US" smtClean="0"/>
              <a:t>© SoftUni – </a:t>
            </a:r>
            <a:r>
              <a:rPr lang="en-US" smtClean="0">
                <a:hlinkClick r:id="rId3"/>
              </a:rPr>
              <a:t>https://softuni.org</a:t>
            </a:r>
            <a:endParaRPr lang="en-US" smtClean="0"/>
          </a:p>
          <a:p>
            <a:r>
              <a:rPr lang="en-US" smtClean="0"/>
              <a:t>© Software University – </a:t>
            </a:r>
            <a:r>
              <a:rPr lang="en-US" smtClean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mtClean="0"/>
              <a:t>Software University – High-Quality Education, Profession and Job for Software Developers</a:t>
            </a:r>
          </a:p>
          <a:p>
            <a:pPr lvl="1"/>
            <a:r>
              <a:rPr lang="en-US" noProof="1" smtClean="0">
                <a:hlinkClick r:id="rId3"/>
              </a:rPr>
              <a:t>softuni.bg</a:t>
            </a:r>
            <a:r>
              <a:rPr lang="en-US" noProof="1" smtClean="0"/>
              <a:t>, </a:t>
            </a:r>
            <a:r>
              <a:rPr lang="en-US" noProof="1" smtClean="0">
                <a:hlinkClick r:id="rId4"/>
              </a:rPr>
              <a:t>softuni.org</a:t>
            </a:r>
            <a:r>
              <a:rPr lang="en-US" noProof="1" smtClean="0"/>
              <a:t> </a:t>
            </a:r>
          </a:p>
          <a:p>
            <a:r>
              <a:rPr lang="en-US" smtClean="0"/>
              <a:t>Software University Foundation</a:t>
            </a:r>
            <a:endParaRPr lang="bg-BG" smtClean="0"/>
          </a:p>
          <a:p>
            <a:pPr lvl="1"/>
            <a:r>
              <a:rPr lang="en-US" noProof="1" smtClean="0">
                <a:hlinkClick r:id="rId5"/>
              </a:rPr>
              <a:t>softuni.foundation</a:t>
            </a:r>
            <a:endParaRPr lang="en-US" noProof="1" smtClean="0"/>
          </a:p>
          <a:p>
            <a:r>
              <a:rPr lang="en-US" smtClean="0"/>
              <a:t>Software University @ Facebook</a:t>
            </a:r>
          </a:p>
          <a:p>
            <a:pPr lvl="1"/>
            <a:r>
              <a:rPr lang="en-US" noProof="1" smtClean="0">
                <a:hlinkClick r:id="rId6"/>
              </a:rPr>
              <a:t>facebook.com/SoftwareUniversity</a:t>
            </a:r>
            <a:endParaRPr lang="en-US" noProof="1" smtClean="0"/>
          </a:p>
          <a:p>
            <a:r>
              <a:rPr lang="en-US" smtClean="0"/>
              <a:t>Software University Forums</a:t>
            </a:r>
          </a:p>
          <a:p>
            <a:pPr lvl="1"/>
            <a:r>
              <a:rPr lang="en-US" smtClean="0">
                <a:hlinkClick r:id="rId7"/>
              </a:rPr>
              <a:t>forum.softuni.bg</a:t>
            </a:r>
            <a:endParaRPr lang="en-US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Trainings @ Software University</a:t>
            </a:r>
            <a:r>
              <a:rPr lang="bg-BG" smtClean="0"/>
              <a:t> (</a:t>
            </a:r>
            <a:r>
              <a:rPr lang="en-US" smtClean="0"/>
              <a:t>SoftUni)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/>
          <a:p>
            <a:pPr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dirty="0">
                <a:ea typeface="Consolas"/>
                <a:cs typeface="Calibri"/>
                <a:sym typeface="Calibri"/>
              </a:rPr>
              <a:t>S</a:t>
            </a:r>
            <a:r>
              <a:rPr lang="en-US" sz="3400" dirty="0" smtClean="0">
                <a:ea typeface="Consolas"/>
                <a:cs typeface="Consolas"/>
                <a:sym typeface="Consolas"/>
              </a:rPr>
              <a:t>oftware </a:t>
            </a:r>
            <a:r>
              <a:rPr lang="en-US" sz="3400" dirty="0">
                <a:ea typeface="Consolas"/>
                <a:cs typeface="Consolas"/>
                <a:sym typeface="Consolas"/>
              </a:rPr>
              <a:t>is a</a:t>
            </a: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 set of machine-readable </a:t>
            </a:r>
            <a:b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</a:b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instructions</a:t>
            </a:r>
            <a:r>
              <a:rPr lang="en-US" sz="3400" dirty="0">
                <a:ea typeface="Consolas"/>
                <a:cs typeface="Consolas"/>
                <a:sym typeface="Consolas"/>
              </a:rPr>
              <a:t> that directs a computer's </a:t>
            </a:r>
            <a:r>
              <a:rPr lang="en-US" sz="3400" dirty="0" smtClean="0">
                <a:ea typeface="Consolas"/>
                <a:cs typeface="Consolas"/>
                <a:sym typeface="Consolas"/>
              </a:rPr>
              <a:t/>
            </a:r>
            <a:br>
              <a:rPr lang="en-US" sz="3400" dirty="0" smtClean="0">
                <a:ea typeface="Consolas"/>
                <a:cs typeface="Consolas"/>
                <a:sym typeface="Consolas"/>
              </a:rPr>
            </a:br>
            <a:r>
              <a:rPr lang="en-US" sz="3400" dirty="0" smtClean="0">
                <a:ea typeface="Consolas"/>
                <a:cs typeface="Consolas"/>
                <a:sym typeface="Consolas"/>
              </a:rPr>
              <a:t>processor to </a:t>
            </a:r>
            <a:r>
              <a:rPr lang="en-US" sz="3400" dirty="0">
                <a:ea typeface="Consolas"/>
                <a:cs typeface="Consolas"/>
                <a:sym typeface="Consolas"/>
              </a:rPr>
              <a:t>perform specific operations</a:t>
            </a:r>
            <a:endParaRPr lang="en-US" sz="3400"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dirty="0" smtClean="0">
                <a:ea typeface="Calibri"/>
                <a:cs typeface="Calibri"/>
                <a:sym typeface="Calibri"/>
              </a:rPr>
              <a:t>Software Definition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904556"/>
            <a:ext cx="1951564" cy="2304256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58FEE6E3-76A5-4404-A7E7-C4575BD7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58" y="3069000"/>
            <a:ext cx="2212317" cy="22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ym typeface="Consolas"/>
              </a:rPr>
              <a:t>A software requirements specification (</a:t>
            </a:r>
            <a:r>
              <a:rPr lang="en-US" b="1" dirty="0" smtClean="0">
                <a:solidFill>
                  <a:schemeClr val="bg1"/>
                </a:solidFill>
                <a:sym typeface="Consolas"/>
              </a:rPr>
              <a:t>SRS</a:t>
            </a:r>
            <a:r>
              <a:rPr lang="en-US" dirty="0" smtClean="0">
                <a:sym typeface="Consolas"/>
              </a:rPr>
              <a:t>)</a:t>
            </a:r>
          </a:p>
          <a:p>
            <a:pPr lvl="1"/>
            <a:r>
              <a:rPr lang="en-US" dirty="0" smtClean="0">
                <a:sym typeface="Consolas"/>
              </a:rPr>
              <a:t>Description of a software system to be developed, laying out functional and non-functional requirements</a:t>
            </a:r>
          </a:p>
          <a:p>
            <a:pPr lvl="1"/>
            <a:r>
              <a:rPr lang="en-US" dirty="0" smtClean="0">
                <a:sym typeface="Consolas"/>
              </a:rPr>
              <a:t>May include a </a:t>
            </a:r>
            <a:r>
              <a:rPr lang="en-US" b="1" dirty="0" smtClean="0">
                <a:solidFill>
                  <a:schemeClr val="bg1"/>
                </a:solidFill>
                <a:sym typeface="Consolas"/>
              </a:rPr>
              <a:t>set of use cases </a:t>
            </a:r>
            <a:r>
              <a:rPr lang="en-US" dirty="0" smtClean="0">
                <a:sym typeface="Consolas"/>
              </a:rPr>
              <a:t>that describe interactions between the </a:t>
            </a:r>
            <a:r>
              <a:rPr lang="en-US" b="1" dirty="0" smtClean="0">
                <a:solidFill>
                  <a:schemeClr val="bg1"/>
                </a:solidFill>
                <a:sym typeface="Consolas"/>
              </a:rPr>
              <a:t>users</a:t>
            </a:r>
            <a:r>
              <a:rPr lang="en-US" dirty="0" smtClean="0">
                <a:sym typeface="Consolas"/>
              </a:rPr>
              <a:t> and the </a:t>
            </a:r>
            <a:r>
              <a:rPr lang="en-US" b="1" dirty="0" smtClean="0">
                <a:solidFill>
                  <a:schemeClr val="bg1"/>
                </a:solidFill>
                <a:sym typeface="Consolas"/>
              </a:rPr>
              <a:t>software</a:t>
            </a:r>
            <a:endParaRPr lang="en-US" b="1" dirty="0" smtClean="0">
              <a:solidFill>
                <a:schemeClr val="bg1"/>
              </a:solidFill>
              <a:sym typeface="Calibri"/>
            </a:endParaRPr>
          </a:p>
          <a:p>
            <a:r>
              <a:rPr lang="en-US" dirty="0" smtClean="0">
                <a:sym typeface="Calibri"/>
              </a:rPr>
              <a:t>Establishes the basic agreement between </a:t>
            </a:r>
            <a:r>
              <a:rPr lang="en-US" b="1" dirty="0" smtClean="0">
                <a:solidFill>
                  <a:schemeClr val="bg1"/>
                </a:solidFill>
                <a:sym typeface="Calibri"/>
              </a:rPr>
              <a:t>costumer</a:t>
            </a:r>
            <a:r>
              <a:rPr lang="en-US" dirty="0" smtClean="0">
                <a:sym typeface="Calibri"/>
              </a:rPr>
              <a:t> </a:t>
            </a:r>
            <a:br>
              <a:rPr lang="en-US" dirty="0" smtClean="0">
                <a:sym typeface="Calibri"/>
              </a:rPr>
            </a:br>
            <a:r>
              <a:rPr lang="en-US" dirty="0" smtClean="0">
                <a:sym typeface="Calibri"/>
              </a:rPr>
              <a:t>and </a:t>
            </a:r>
            <a:r>
              <a:rPr lang="en-US" b="1" dirty="0" smtClean="0">
                <a:solidFill>
                  <a:schemeClr val="bg1"/>
                </a:solidFill>
                <a:sym typeface="Calibri"/>
              </a:rPr>
              <a:t>contractor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ym typeface="Consolas"/>
              </a:rPr>
              <a:t>What a software product </a:t>
            </a:r>
            <a:r>
              <a:rPr lang="en-US" b="1" dirty="0" smtClean="0">
                <a:solidFill>
                  <a:schemeClr val="bg1"/>
                </a:solidFill>
                <a:sym typeface="Consolas"/>
              </a:rPr>
              <a:t>should do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ym typeface="Consolas"/>
              </a:rPr>
              <a:t>What it is </a:t>
            </a:r>
            <a:r>
              <a:rPr lang="en-US" b="1" dirty="0" smtClean="0">
                <a:solidFill>
                  <a:schemeClr val="bg1"/>
                </a:solidFill>
                <a:sym typeface="Consolas"/>
              </a:rPr>
              <a:t>NOT</a:t>
            </a:r>
            <a:r>
              <a:rPr lang="en-US" dirty="0" smtClean="0">
                <a:sym typeface="Consolas"/>
              </a:rPr>
              <a:t> expected to do</a:t>
            </a:r>
            <a:endParaRPr lang="en-US"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Requirements Specification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94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Software Distribution Types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7808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07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11752263" y="6507163"/>
            <a:ext cx="368300" cy="29686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  <a:sym typeface="Calibri"/>
              </a:rPr>
              <a:t>Retail software </a:t>
            </a:r>
          </a:p>
          <a:p>
            <a:pPr lvl="1"/>
            <a:r>
              <a:rPr lang="en-US" dirty="0" smtClean="0">
                <a:sym typeface="Calibri"/>
              </a:rPr>
              <a:t>Installable desktop packages</a:t>
            </a:r>
          </a:p>
          <a:p>
            <a:pPr lvl="1"/>
            <a:r>
              <a:rPr lang="en-US" dirty="0" smtClean="0">
                <a:sym typeface="Calibri"/>
              </a:rPr>
              <a:t>The majority of software until the</a:t>
            </a:r>
            <a:br>
              <a:rPr lang="en-US" dirty="0" smtClean="0">
                <a:sym typeface="Calibri"/>
              </a:rPr>
            </a:br>
            <a:r>
              <a:rPr lang="en-US" dirty="0" smtClean="0">
                <a:sym typeface="Calibri"/>
              </a:rPr>
              <a:t>emergence of Internet</a:t>
            </a:r>
            <a:endParaRPr lang="en-US" dirty="0" smtClean="0"/>
          </a:p>
          <a:p>
            <a:endParaRPr lang="en-US" dirty="0" smtClean="0">
              <a:sym typeface="Calibri"/>
            </a:endParaRPr>
          </a:p>
          <a:p>
            <a:endParaRPr lang="en-US" dirty="0"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Calibri"/>
              </a:rPr>
              <a:t>Retail Software</a:t>
            </a:r>
            <a:endParaRPr lang="en-US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00" y="3986703"/>
            <a:ext cx="2528896" cy="25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3841</TotalTime>
  <Words>2204</Words>
  <Application>Microsoft Office PowerPoint</Application>
  <PresentationFormat>Widescreen</PresentationFormat>
  <Paragraphs>526</Paragraphs>
  <Slides>58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</vt:lpstr>
      <vt:lpstr>QA Introduction</vt:lpstr>
      <vt:lpstr>Table of Contents</vt:lpstr>
      <vt:lpstr>Have a Question?</vt:lpstr>
      <vt:lpstr>Software Development</vt:lpstr>
      <vt:lpstr>First Look at Software</vt:lpstr>
      <vt:lpstr>Software Definition</vt:lpstr>
      <vt:lpstr>Software Requirements Specification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Human Factor</vt:lpstr>
      <vt:lpstr>Organizational Factors</vt:lpstr>
      <vt:lpstr>Software Defects Terminology</vt:lpstr>
      <vt:lpstr>Bug Fixing Importance</vt:lpstr>
      <vt:lpstr>PowerPoint Presentation</vt:lpstr>
      <vt:lpstr>What Is Testing?</vt:lpstr>
      <vt:lpstr>What Is Testing? (2)</vt:lpstr>
      <vt:lpstr>Main Test Activities</vt:lpstr>
      <vt:lpstr>Main Test Objectives</vt:lpstr>
      <vt:lpstr>Static vs. Dynamic Testing Techniques</vt:lpstr>
      <vt:lpstr>Static Testing Techniques</vt:lpstr>
      <vt:lpstr>Dynamic Testing Techniques</vt:lpstr>
      <vt:lpstr>Black Box Testing Techniques</vt:lpstr>
      <vt:lpstr>PowerPoint Presentation</vt:lpstr>
      <vt:lpstr>Software Quality Assurance</vt:lpstr>
      <vt:lpstr>Quality Assurance Process</vt:lpstr>
      <vt:lpstr>Test Plan</vt:lpstr>
      <vt:lpstr>Test Process</vt:lpstr>
      <vt:lpstr>Test Case</vt:lpstr>
      <vt:lpstr>Test Case (2)</vt:lpstr>
      <vt:lpstr>Test Case Example</vt:lpstr>
      <vt:lpstr>Test Scenarios and Test Cases Example</vt:lpstr>
      <vt:lpstr>Use Cases </vt:lpstr>
      <vt:lpstr>Use Cases (2)</vt:lpstr>
      <vt:lpstr>PowerPoint Presentation</vt:lpstr>
      <vt:lpstr>Planning of The Resources</vt:lpstr>
      <vt:lpstr>Test Control</vt:lpstr>
      <vt:lpstr>Test Plan</vt:lpstr>
      <vt:lpstr>Test Analysis And Design</vt:lpstr>
      <vt:lpstr>Test Execution</vt:lpstr>
      <vt:lpstr>Reproducibility</vt:lpstr>
      <vt:lpstr>Failure Found?</vt:lpstr>
      <vt:lpstr>Issue Tracking</vt:lpstr>
      <vt:lpstr>Issue Trackers</vt:lpstr>
      <vt:lpstr>Exit Criteria</vt:lpstr>
      <vt:lpstr>Exit Criteria Example</vt:lpstr>
      <vt:lpstr>Exit Criteria Example</vt:lpstr>
      <vt:lpstr>Test Summary Report</vt:lpstr>
      <vt:lpstr>Resources</vt:lpstr>
      <vt:lpstr>Summary</vt:lpstr>
      <vt:lpstr>Questions?</vt:lpstr>
      <vt:lpstr>SoftUni Diamond Partners</vt:lpstr>
      <vt:lpstr>SoftUni Organizational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Common - QA Fundamentals</dc:title>
  <dc:subject>Software Development</dc:subject>
  <dc:creator>Software University</dc:creator>
  <cp:keywords>Programming Fundamentals, Programming, Fundamentals, Software University, SoftUni, programming, coding, software development, education, training, course</cp:keywords>
  <dc:description>Programming Fundamentals Course @ SoftUni – https://softuni.bg/courses/technology-fundamentals</dc:description>
  <cp:lastModifiedBy>Мариела Цветанова</cp:lastModifiedBy>
  <cp:revision>19</cp:revision>
  <dcterms:created xsi:type="dcterms:W3CDTF">2018-05-23T13:08:44Z</dcterms:created>
  <dcterms:modified xsi:type="dcterms:W3CDTF">2020-04-14T13:13:37Z</dcterms:modified>
  <cp:category>computer programming;programming;software development;software engineering</cp:category>
</cp:coreProperties>
</file>